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2" r:id="rId5"/>
    <p:sldId id="264" r:id="rId6"/>
    <p:sldId id="260" r:id="rId7"/>
    <p:sldId id="265" r:id="rId8"/>
    <p:sldId id="261" r:id="rId9"/>
    <p:sldId id="273" r:id="rId10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286"/>
    <p:restoredTop sz="94676"/>
  </p:normalViewPr>
  <p:slideViewPr>
    <p:cSldViewPr snapToGrid="0">
      <p:cViewPr varScale="1">
        <p:scale>
          <a:sx n="163" d="100"/>
          <a:sy n="163" d="100"/>
        </p:scale>
        <p:origin x="16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complete-the-pe-and-sport-premium-expenditure-reporting-return?utm_source=chatgpt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v.uk/government/publications/pe-and-sport-premium-conditions-of-grant-2024-to-2025?utm_source=chatgpt.com" TargetMode="External"/><Relationship Id="rId4" Type="http://schemas.openxmlformats.org/officeDocument/2006/relationships/hyperlink" Target="https://www.gov.uk/guidance/pe-and-sport-premium-for-primary-school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children playing basketball&#10;&#10;AI-generated content may be incorrect.">
            <a:extLst>
              <a:ext uri="{FF2B5EF4-FFF2-40B4-BE49-F238E27FC236}">
                <a16:creationId xmlns:a16="http://schemas.microsoft.com/office/drawing/2014/main" id="{652499ED-E288-CEDF-2747-6811C7508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" y="0"/>
            <a:ext cx="6111146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66DBE-18A7-A19C-92D3-CC996F62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CAAD77C-C201-D385-6F94-B57DFA3AC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8"/>
            <a:ext cx="6154057" cy="43254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4AD989-60DA-E3F8-4931-F4AB2DA34FC1}"/>
              </a:ext>
            </a:extLst>
          </p:cNvPr>
          <p:cNvSpPr txBox="1"/>
          <p:nvPr/>
        </p:nvSpPr>
        <p:spPr>
          <a:xfrm>
            <a:off x="241825" y="211597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PE and sport premium monitoring and tracking form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E75BBE26-0E13-8E2A-5BAF-A450B00A8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25" y="663646"/>
            <a:ext cx="5695149" cy="342447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is intended that this template should be used as preparation for the completion of the statutory DfE PE and sport premium digital expenditure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reporting return.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upload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(including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swimming) from this template onto this platform once it becomes accessible.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template is a working document that you can amend and update during the year.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Before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should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reflect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evaluate the impact of your use of you PE and sport premium funding in 2024/25.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should use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evaluation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year’s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help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 year, how you will do it, and what impact you expect it to have. </a:t>
            </a: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spending of the funding must conform with the terms outlined in the conditions of grant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summative digital expenditure reporting from June 2026 will continue to include swimming and water safety information. PE and sport premium funding can be used to provide top-up lessons, where necessary, to ensure pupils meet national curriculum swimming requirements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ensure funding is used effectively and based on your school’s needs; guidance and examples of best practice across schools can be found here.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use the funding to make additional and sustainable improvements to the PE and sport in your school.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develop and add to the PESSPA activities that your school already offers.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3025"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Links: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Complete the PE and sport premium expenditure reporting return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PE and sport premium for primary schools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PE and sport premium: conditions of grant 2024 to 2025 -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48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9F60F-F13B-1086-50C1-85D73CC0740F}"/>
              </a:ext>
            </a:extLst>
          </p:cNvPr>
          <p:cNvSpPr txBox="1"/>
          <p:nvPr/>
        </p:nvSpPr>
        <p:spPr>
          <a:xfrm>
            <a:off x="241825" y="635438"/>
            <a:ext cx="5684413" cy="893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Take some time to reflect on your intent, implementation and impact from last academic year to celebrate your wins but to also think about improvements for the year ahead.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You do not need to complete every box. Just record the information that is key to your school's priorities and areas of focus.</a:t>
            </a:r>
          </a:p>
          <a:p>
            <a:pPr>
              <a:lnSpc>
                <a:spcPct val="124000"/>
              </a:lnSpc>
            </a:pPr>
            <a:r>
              <a:rPr lang="en-US" sz="850" dirty="0"/>
              <a:t>Remember - Be clear about how you focused spending on key groups such as SEND, girls and disadvantaged pupils.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11700"/>
              </p:ext>
            </p:extLst>
          </p:nvPr>
        </p:nvGraphicFramePr>
        <p:xfrm>
          <a:off x="298297" y="1672070"/>
          <a:ext cx="5530128" cy="2420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in Year 3 and Year 4 had:</a:t>
                      </a: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swimming lessons over a term.</a:t>
                      </a: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4 had their lessons in autumn term 2024</a:t>
                      </a:r>
                    </a:p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3 had their lessons in summer term 2025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strokes were taught as part of the lessons above.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children had specific instruction on self-rescue.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5B673-A646-6C19-D15A-944B76414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FE197E3-816B-103F-5443-0FF70B38E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74285-6350-5F9D-309A-493EA80BAD9B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3E1137-5874-5AF5-E33D-0283DCF09A03}"/>
              </a:ext>
            </a:extLst>
          </p:cNvPr>
          <p:cNvSpPr/>
          <p:nvPr/>
        </p:nvSpPr>
        <p:spPr>
          <a:xfrm>
            <a:off x="15164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530193"/>
              </p:ext>
            </p:extLst>
          </p:nvPr>
        </p:nvGraphicFramePr>
        <p:xfrm>
          <a:off x="241825" y="283020"/>
          <a:ext cx="5530128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external coaches across a range of sports help with staff CPD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New PE scheme was introduced and is in use across all year groups for indoor and outdoor PE sessions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CPD training for new PE leader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Two classes having outdoor PE at the same time means that in some sessions it is more challenging to teach specific skills – next year we will consider whether it is possible to move to one class at a time for outdoor PE.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wide range od sports clubs were offered.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Playtime activities focused on physical and sporting opportunities.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awarded Silver School Games award.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Crew awarded Silver &amp; Gold awards.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Larger PE sessions (above) can make it more challenging to target more reluctant pupils.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977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C0FE35C-D015-5924-5AA8-4FAE00537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532BB3-3E8C-8C2B-D49F-407DAA50D1D2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56B0D5-CD92-3A4E-5E05-AA4D983A4A24}"/>
              </a:ext>
            </a:extLst>
          </p:cNvPr>
          <p:cNvSpPr/>
          <p:nvPr/>
        </p:nvSpPr>
        <p:spPr>
          <a:xfrm>
            <a:off x="159264" y="17556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333133"/>
              </p:ext>
            </p:extLst>
          </p:nvPr>
        </p:nvGraphicFramePr>
        <p:xfrm>
          <a:off x="241825" y="283020"/>
          <a:ext cx="5530128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Raising the profile of PE and sport across the school, to support whole school improvement</a:t>
                      </a:r>
                      <a:endParaRPr lang="en-US" sz="7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Displays in hall to encourage children.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encouraged to participate in trails for tournaments. 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Sporting achievements were celebrated on the weekly Friday Flyer.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person of the year was awarded at the end of the year.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curriculum has been planned to offer children a wide range of sports across the curriculum.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are offered the same sports.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Girls were given specific time at lunchtime to play football. 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encouraged to participate in trails for tournaments. 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Over a third of the school participated in some sort of sporting event.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day encouraged competitive sporting activities.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Rain/weather impacted on some tournaments going ahead.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0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6A6CD2-88E8-9610-81B4-3451EA6069CB}"/>
              </a:ext>
            </a:extLst>
          </p:cNvPr>
          <p:cNvSpPr txBox="1"/>
          <p:nvPr/>
        </p:nvSpPr>
        <p:spPr>
          <a:xfrm>
            <a:off x="241825" y="607518"/>
            <a:ext cx="5684413" cy="169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Using your whole school priorities, school development plan and previous PE, school sport and physical activity data, set out your aims for the year ahead.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Think about specific areas of need such as </a:t>
            </a:r>
            <a:r>
              <a:rPr lang="en-US" sz="850" b="1" dirty="0"/>
              <a:t>inactive girls, SEND and disadvantaged pupils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Remember to also input your swimming data and reflections in the table located at the bottom of this page.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Consider which of the 5 key areas improvements will be focusing on: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participation in competitive sport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A182FA8-E1AB-D63D-6ECD-2D907EE59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091043"/>
              </p:ext>
            </p:extLst>
          </p:nvPr>
        </p:nvGraphicFramePr>
        <p:xfrm>
          <a:off x="315269" y="2352676"/>
          <a:ext cx="5530128" cy="1780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Continue with swimming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continue to be taught front crawl, back stroke and breast stroke as part of their 10 week swimming block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 in swimming lessons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FECD63-296E-DB2D-1218-4F9CDBBE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09" y="0"/>
            <a:ext cx="62011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B5FDB1-5538-DC46-5C8D-0386BD9BBC8C}"/>
              </a:ext>
            </a:extLst>
          </p:cNvPr>
          <p:cNvSpPr/>
          <p:nvPr/>
        </p:nvSpPr>
        <p:spPr>
          <a:xfrm>
            <a:off x="16752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497988"/>
              </p:ext>
            </p:extLst>
          </p:nvPr>
        </p:nvGraphicFramePr>
        <p:xfrm>
          <a:off x="241825" y="283020"/>
          <a:ext cx="5530128" cy="3700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020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15011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Aim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Why?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Focus on teacher training ensuring all teachers are confident to enjoy teaching High Quality Physical Education.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ensure all children are participating in two hours a week of high-quality PE every week.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confidence surveys, pupils attainment data, lesson observation reviews, pupil voice.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 opportunities for physical activity at lunchtime.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ensure all children are being physically active throughout the day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Increased participation for all children in physical activity.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 survey.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0502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7788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059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76EB2-453F-EBD4-CAEA-C1385F926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16F9FF0-9213-3BFF-5463-418DC945D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783345-C545-CED1-568E-A1725BB54AFE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Plan, monitor and evaluate (2025/2026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2A97B3-2922-B00E-5223-36C9D9090A0A}"/>
              </a:ext>
            </a:extLst>
          </p:cNvPr>
          <p:cNvSpPr txBox="1"/>
          <p:nvPr/>
        </p:nvSpPr>
        <p:spPr>
          <a:xfrm>
            <a:off x="241825" y="621478"/>
            <a:ext cx="5684413" cy="2240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Please aim to use this as a live working document through the year.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Keep returning to this to evidence adaptations and progress made through the PESSPA opportunities you provide.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There is no set number of objectives you must have.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Make as many or as few as you see fit that will support your aims for the year ahead.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Consider which of the 5 key areas improvements will be focusing on: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participation in competitive sport</a:t>
            </a:r>
          </a:p>
        </p:txBody>
      </p:sp>
    </p:spTree>
    <p:extLst>
      <p:ext uri="{BB962C8B-B14F-4D97-AF65-F5344CB8AC3E}">
        <p14:creationId xmlns:p14="http://schemas.microsoft.com/office/powerpoint/2010/main" val="3285007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97B36-0064-E168-7038-3FC8704FB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2969350-C89D-DCEF-42F1-FBCB2DDD41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5C9E27-D120-FB0E-EDFD-E98BBC051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746428"/>
              </p:ext>
            </p:extLst>
          </p:nvPr>
        </p:nvGraphicFramePr>
        <p:xfrm>
          <a:off x="294842" y="839137"/>
          <a:ext cx="5530128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01140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2437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 lunchtime play provision to increase activity for least active groups.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 pupil leadership (training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),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with MDA’s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Introduce playground zones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Rotate activities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Purchase new equipment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Midday supervisors and all staff leading a range of physical activities and joining in with movement daily to role model.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Improved playground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behaviour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a wider range of activities to engage all children.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Youth voice data through half-termly surveys and interviews/group discussions with a variety of pupils (leaders, children participating and those that are less active at break times).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Conduct regular observations of the playground to gauge activity levels of the least active children.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voice and feedback.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Playground </a:t>
                      </a:r>
                      <a:r>
                        <a:rPr lang="en-US" sz="5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behaviour</a:t>
                      </a: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 improved and children are more engaged at lunchtimes.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Zones established so children know what to do in each area.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Continued training for activity leaders and bringing new leaders into the group to bring new ideas and expertise.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adult role models on playground to oversee ‘games activities’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equipment needed to ensure a wide range of rotations to keep children engaged.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leaders want to continue in their role.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MDA’s are reporting less negative playground </a:t>
                      </a:r>
                      <a:r>
                        <a:rPr lang="en-US" sz="5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behviours</a:t>
                      </a: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confirmed they are enjoying playtime more.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Physical Resources - £2000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 Crew Training £250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C0CE318-2120-E324-9292-5A86D8597144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Plan, monitor and evaluate (2025/2026)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D3BCB3-9898-8FE9-7C31-95AA52B74F02}"/>
              </a:ext>
            </a:extLst>
          </p:cNvPr>
          <p:cNvSpPr txBox="1"/>
          <p:nvPr/>
        </p:nvSpPr>
        <p:spPr>
          <a:xfrm>
            <a:off x="241826" y="599839"/>
            <a:ext cx="32554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 objective shown below is for reference purposes only:</a:t>
            </a:r>
          </a:p>
        </p:txBody>
      </p:sp>
    </p:spTree>
    <p:extLst>
      <p:ext uri="{BB962C8B-B14F-4D97-AF65-F5344CB8AC3E}">
        <p14:creationId xmlns:p14="http://schemas.microsoft.com/office/powerpoint/2010/main" val="2070466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1786</Words>
  <Application>Microsoft Office PowerPoint</Application>
  <PresentationFormat>Custom</PresentationFormat>
  <Paragraphs>242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Rock</dc:creator>
  <cp:lastModifiedBy>Alison Burgess</cp:lastModifiedBy>
  <cp:revision>17</cp:revision>
  <dcterms:created xsi:type="dcterms:W3CDTF">2025-10-08T18:09:30Z</dcterms:created>
  <dcterms:modified xsi:type="dcterms:W3CDTF">2026-09-28T15:34:25Z</dcterms:modified>
</cp:coreProperties>
</file>