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7" r:id="rId4"/>
    <p:sldId id="259" r:id="rId5"/>
    <p:sldId id="260" r:id="rId6"/>
    <p:sldId id="261" r:id="rId7"/>
    <p:sldId id="262" r:id="rId8"/>
    <p:sldId id="263" r:id="rId9"/>
    <p:sldId id="264" r:id="rId10"/>
    <p:sldId id="265" r:id="rId11"/>
    <p:sldId id="266"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1" d="100"/>
          <a:sy n="111" d="100"/>
        </p:scale>
        <p:origin x="534"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C316C968-D6D6-4076-A6E4-731E9A8BA55A}" type="datetimeFigureOut">
              <a:rPr lang="en-GB" smtClean="0"/>
              <a:t>15/09/2026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80EA00C-E870-4F5A-AB48-C599DC8D6436}" type="slidenum">
              <a:rPr lang="en-GB" smtClean="0"/>
              <a:t>‹#›</a:t>
            </a:fld>
            <a:endParaRPr lang="en-GB"/>
          </a:p>
        </p:txBody>
      </p:sp>
    </p:spTree>
    <p:extLst>
      <p:ext uri="{BB962C8B-B14F-4D97-AF65-F5344CB8AC3E}">
        <p14:creationId xmlns:p14="http://schemas.microsoft.com/office/powerpoint/2010/main" val="1315447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C316C968-D6D6-4076-A6E4-731E9A8BA55A}" type="datetimeFigureOut">
              <a:rPr lang="en-GB" smtClean="0"/>
              <a:t>15/09/2026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80EA00C-E870-4F5A-AB48-C599DC8D6436}" type="slidenum">
              <a:rPr lang="en-GB" smtClean="0"/>
              <a:t>‹#›</a:t>
            </a:fld>
            <a:endParaRPr lang="en-GB"/>
          </a:p>
        </p:txBody>
      </p:sp>
    </p:spTree>
    <p:extLst>
      <p:ext uri="{BB962C8B-B14F-4D97-AF65-F5344CB8AC3E}">
        <p14:creationId xmlns:p14="http://schemas.microsoft.com/office/powerpoint/2010/main" val="14385816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316C968-D6D6-4076-A6E4-731E9A8BA55A}" type="datetimeFigureOut">
              <a:rPr lang="en-GB" smtClean="0"/>
              <a:t>15/09/2026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80EA00C-E870-4F5A-AB48-C599DC8D6436}" type="slidenum">
              <a:rPr lang="en-GB" smtClean="0"/>
              <a:t>‹#›</a:t>
            </a:fld>
            <a:endParaRPr lang="en-GB"/>
          </a:p>
        </p:txBody>
      </p:sp>
    </p:spTree>
    <p:extLst>
      <p:ext uri="{BB962C8B-B14F-4D97-AF65-F5344CB8AC3E}">
        <p14:creationId xmlns:p14="http://schemas.microsoft.com/office/powerpoint/2010/main" val="16982264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C316C968-D6D6-4076-A6E4-731E9A8BA55A}" type="datetimeFigureOut">
              <a:rPr lang="en-GB" smtClean="0"/>
              <a:t>15/09/2026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80EA00C-E870-4F5A-AB48-C599DC8D6436}" type="slidenum">
              <a:rPr lang="en-GB" smtClean="0"/>
              <a:t>‹#›</a:t>
            </a:fld>
            <a:endParaRPr lang="en-GB"/>
          </a:p>
        </p:txBody>
      </p:sp>
    </p:spTree>
    <p:extLst>
      <p:ext uri="{BB962C8B-B14F-4D97-AF65-F5344CB8AC3E}">
        <p14:creationId xmlns:p14="http://schemas.microsoft.com/office/powerpoint/2010/main" val="26544057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C316C968-D6D6-4076-A6E4-731E9A8BA55A}" type="datetimeFigureOut">
              <a:rPr lang="en-GB" smtClean="0"/>
              <a:t>15/09/2026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80EA00C-E870-4F5A-AB48-C599DC8D6436}" type="slidenum">
              <a:rPr lang="en-GB" smtClean="0"/>
              <a:t>‹#›</a:t>
            </a:fld>
            <a:endParaRPr lang="en-GB"/>
          </a:p>
        </p:txBody>
      </p:sp>
    </p:spTree>
    <p:extLst>
      <p:ext uri="{BB962C8B-B14F-4D97-AF65-F5344CB8AC3E}">
        <p14:creationId xmlns:p14="http://schemas.microsoft.com/office/powerpoint/2010/main" val="23328994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C316C968-D6D6-4076-A6E4-731E9A8BA55A}" type="datetimeFigureOut">
              <a:rPr lang="en-GB" smtClean="0"/>
              <a:t>15/09/2026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80EA00C-E870-4F5A-AB48-C599DC8D6436}" type="slidenum">
              <a:rPr lang="en-GB" smtClean="0"/>
              <a:t>‹#›</a:t>
            </a:fld>
            <a:endParaRPr lang="en-GB"/>
          </a:p>
        </p:txBody>
      </p:sp>
    </p:spTree>
    <p:extLst>
      <p:ext uri="{BB962C8B-B14F-4D97-AF65-F5344CB8AC3E}">
        <p14:creationId xmlns:p14="http://schemas.microsoft.com/office/powerpoint/2010/main" val="21894032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316C968-D6D6-4076-A6E4-731E9A8BA55A}" type="datetimeFigureOut">
              <a:rPr lang="en-GB" smtClean="0"/>
              <a:t>15/09/2026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80EA00C-E870-4F5A-AB48-C599DC8D6436}" type="slidenum">
              <a:rPr lang="en-GB" smtClean="0"/>
              <a:t>‹#›</a:t>
            </a:fld>
            <a:endParaRPr lang="en-GB"/>
          </a:p>
        </p:txBody>
      </p:sp>
    </p:spTree>
    <p:extLst>
      <p:ext uri="{BB962C8B-B14F-4D97-AF65-F5344CB8AC3E}">
        <p14:creationId xmlns:p14="http://schemas.microsoft.com/office/powerpoint/2010/main" val="3650100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C316C968-D6D6-4076-A6E4-731E9A8BA55A}" type="datetimeFigureOut">
              <a:rPr lang="en-GB" smtClean="0"/>
              <a:t>15/09/2026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80EA00C-E870-4F5A-AB48-C599DC8D6436}" type="slidenum">
              <a:rPr lang="en-GB" smtClean="0"/>
              <a:t>‹#›</a:t>
            </a:fld>
            <a:endParaRPr lang="en-GB"/>
          </a:p>
        </p:txBody>
      </p:sp>
    </p:spTree>
    <p:extLst>
      <p:ext uri="{BB962C8B-B14F-4D97-AF65-F5344CB8AC3E}">
        <p14:creationId xmlns:p14="http://schemas.microsoft.com/office/powerpoint/2010/main" val="27648480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C316C968-D6D6-4076-A6E4-731E9A8BA55A}" type="datetimeFigureOut">
              <a:rPr lang="en-GB" smtClean="0"/>
              <a:t>15/09/2026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80EA00C-E870-4F5A-AB48-C599DC8D6436}" type="slidenum">
              <a:rPr lang="en-GB" smtClean="0"/>
              <a:t>‹#›</a:t>
            </a:fld>
            <a:endParaRPr lang="en-GB"/>
          </a:p>
        </p:txBody>
      </p:sp>
    </p:spTree>
    <p:extLst>
      <p:ext uri="{BB962C8B-B14F-4D97-AF65-F5344CB8AC3E}">
        <p14:creationId xmlns:p14="http://schemas.microsoft.com/office/powerpoint/2010/main" val="15751640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C316C968-D6D6-4076-A6E4-731E9A8BA55A}" type="datetimeFigureOut">
              <a:rPr lang="en-GB" smtClean="0"/>
              <a:t>15/09/2026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80EA00C-E870-4F5A-AB48-C599DC8D6436}" type="slidenum">
              <a:rPr lang="en-GB" smtClean="0"/>
              <a:t>‹#›</a:t>
            </a:fld>
            <a:endParaRPr lang="en-GB"/>
          </a:p>
        </p:txBody>
      </p:sp>
    </p:spTree>
    <p:extLst>
      <p:ext uri="{BB962C8B-B14F-4D97-AF65-F5344CB8AC3E}">
        <p14:creationId xmlns:p14="http://schemas.microsoft.com/office/powerpoint/2010/main" val="8229309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C316C968-D6D6-4076-A6E4-731E9A8BA55A}" type="datetimeFigureOut">
              <a:rPr lang="en-GB" smtClean="0"/>
              <a:t>15/09/2026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80EA00C-E870-4F5A-AB48-C599DC8D6436}" type="slidenum">
              <a:rPr lang="en-GB" smtClean="0"/>
              <a:t>‹#›</a:t>
            </a:fld>
            <a:endParaRPr lang="en-GB"/>
          </a:p>
        </p:txBody>
      </p:sp>
    </p:spTree>
    <p:extLst>
      <p:ext uri="{BB962C8B-B14F-4D97-AF65-F5344CB8AC3E}">
        <p14:creationId xmlns:p14="http://schemas.microsoft.com/office/powerpoint/2010/main" val="29714423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316C968-D6D6-4076-A6E4-731E9A8BA55A}" type="datetimeFigureOut">
              <a:rPr lang="en-GB" smtClean="0"/>
              <a:t>15/09/2026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80EA00C-E870-4F5A-AB48-C599DC8D6436}" type="slidenum">
              <a:rPr lang="en-GB" smtClean="0"/>
              <a:t>‹#›</a:t>
            </a:fld>
            <a:endParaRPr lang="en-GB"/>
          </a:p>
        </p:txBody>
      </p:sp>
    </p:spTree>
    <p:extLst>
      <p:ext uri="{BB962C8B-B14F-4D97-AF65-F5344CB8AC3E}">
        <p14:creationId xmlns:p14="http://schemas.microsoft.com/office/powerpoint/2010/main" val="35812886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mailto:class5s@yattendon.surrey.sch.uk" TargetMode="External"/><Relationship Id="rId2" Type="http://schemas.openxmlformats.org/officeDocument/2006/relationships/hyperlink" Target="mailto:class5c@yattendon.surrey.sch.uk" TargetMode="External"/><Relationship Id="rId1" Type="http://schemas.openxmlformats.org/officeDocument/2006/relationships/slideLayout" Target="../slideLayouts/slideLayout2.xml"/><Relationship Id="rId4" Type="http://schemas.openxmlformats.org/officeDocument/2006/relationships/hyperlink" Target="mailto:class5d@yattendon.surrey.sch.uk" TargetMode="External"/></Relationships>
</file>

<file path=ppt/slides/_rels/slide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4" name="Picture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53841" y="243725"/>
            <a:ext cx="7275513" cy="2162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ectangle 2"/>
          <p:cNvSpPr>
            <a:spLocks noGrp="1" noChangeArrowheads="1"/>
          </p:cNvSpPr>
          <p:nvPr>
            <p:ph type="ctrTitle"/>
          </p:nvPr>
        </p:nvSpPr>
        <p:spPr>
          <a:xfrm>
            <a:off x="418452" y="2921616"/>
            <a:ext cx="5249863" cy="2308225"/>
          </a:xfrm>
        </p:spPr>
        <p:txBody>
          <a:bodyPr/>
          <a:lstStyle/>
          <a:p>
            <a:pPr algn="ctr" eaLnBrk="1" hangingPunct="1"/>
            <a:r>
              <a:rPr lang="en-US" altLang="en-US" dirty="0">
                <a:solidFill>
                  <a:schemeClr val="bg1"/>
                </a:solidFill>
                <a:latin typeface="Calibri" panose="020F0502020204030204" pitchFamily="34" charset="0"/>
                <a:cs typeface="Calibri" panose="020F0502020204030204" pitchFamily="34" charset="0"/>
              </a:rPr>
              <a:t>Welcome to </a:t>
            </a:r>
            <a:br>
              <a:rPr lang="en-US" altLang="en-US" dirty="0">
                <a:solidFill>
                  <a:schemeClr val="bg1"/>
                </a:solidFill>
                <a:latin typeface="Calibri" panose="020F0502020204030204" pitchFamily="34" charset="0"/>
                <a:cs typeface="Calibri" panose="020F0502020204030204" pitchFamily="34" charset="0"/>
              </a:rPr>
            </a:br>
            <a:r>
              <a:rPr lang="en-US" altLang="en-US" dirty="0">
                <a:solidFill>
                  <a:schemeClr val="bg1"/>
                </a:solidFill>
                <a:latin typeface="Calibri" panose="020F0502020204030204" pitchFamily="34" charset="0"/>
                <a:cs typeface="Calibri" panose="020F0502020204030204" pitchFamily="34" charset="0"/>
              </a:rPr>
              <a:t>Year 5</a:t>
            </a:r>
          </a:p>
        </p:txBody>
      </p:sp>
    </p:spTree>
    <p:extLst>
      <p:ext uri="{BB962C8B-B14F-4D97-AF65-F5344CB8AC3E}">
        <p14:creationId xmlns:p14="http://schemas.microsoft.com/office/powerpoint/2010/main" val="19184645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chemeClr val="bg1"/>
                </a:solidFill>
              </a:rPr>
              <a:t>Year 5 team</a:t>
            </a:r>
          </a:p>
        </p:txBody>
      </p:sp>
      <p:sp>
        <p:nvSpPr>
          <p:cNvPr id="5" name="TextBox 4"/>
          <p:cNvSpPr txBox="1"/>
          <p:nvPr/>
        </p:nvSpPr>
        <p:spPr>
          <a:xfrm>
            <a:off x="1426027" y="3867223"/>
            <a:ext cx="1912775" cy="923330"/>
          </a:xfrm>
          <a:prstGeom prst="rect">
            <a:avLst/>
          </a:prstGeom>
          <a:noFill/>
        </p:spPr>
        <p:txBody>
          <a:bodyPr wrap="square" rtlCol="0">
            <a:spAutoFit/>
          </a:bodyPr>
          <a:lstStyle/>
          <a:p>
            <a:pPr algn="r"/>
            <a:r>
              <a:rPr lang="en-GB" dirty="0">
                <a:solidFill>
                  <a:schemeClr val="bg1"/>
                </a:solidFill>
              </a:rPr>
              <a:t>Mrs Connor  and Miss Perrin – 5C</a:t>
            </a:r>
          </a:p>
          <a:p>
            <a:pPr algn="r"/>
            <a:r>
              <a:rPr lang="en-GB" dirty="0">
                <a:solidFill>
                  <a:schemeClr val="bg1"/>
                </a:solidFill>
              </a:rPr>
              <a:t>Year group lead</a:t>
            </a:r>
          </a:p>
        </p:txBody>
      </p:sp>
      <p:pic>
        <p:nvPicPr>
          <p:cNvPr id="6"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429688" y="673143"/>
            <a:ext cx="1332624" cy="17621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p:cNvPicPr>
            <a:picLocks noChangeAspect="1"/>
          </p:cNvPicPr>
          <p:nvPr/>
        </p:nvPicPr>
        <p:blipFill>
          <a:blip r:embed="rId3"/>
          <a:stretch>
            <a:fillRect/>
          </a:stretch>
        </p:blipFill>
        <p:spPr>
          <a:xfrm>
            <a:off x="1172449" y="1798133"/>
            <a:ext cx="1076325" cy="1762125"/>
          </a:xfrm>
          <a:prstGeom prst="rect">
            <a:avLst/>
          </a:prstGeom>
        </p:spPr>
      </p:pic>
      <p:sp>
        <p:nvSpPr>
          <p:cNvPr id="8" name="TextBox 7"/>
          <p:cNvSpPr txBox="1"/>
          <p:nvPr/>
        </p:nvSpPr>
        <p:spPr>
          <a:xfrm>
            <a:off x="4892350" y="2679196"/>
            <a:ext cx="2161593" cy="646331"/>
          </a:xfrm>
          <a:prstGeom prst="rect">
            <a:avLst/>
          </a:prstGeom>
          <a:noFill/>
        </p:spPr>
        <p:txBody>
          <a:bodyPr wrap="square" rtlCol="0">
            <a:spAutoFit/>
          </a:bodyPr>
          <a:lstStyle/>
          <a:p>
            <a:pPr algn="r"/>
            <a:r>
              <a:rPr lang="en-GB" dirty="0">
                <a:solidFill>
                  <a:schemeClr val="bg1"/>
                </a:solidFill>
              </a:rPr>
              <a:t>Mrs </a:t>
            </a:r>
            <a:r>
              <a:rPr lang="en-GB" dirty="0" err="1">
                <a:solidFill>
                  <a:schemeClr val="bg1"/>
                </a:solidFill>
              </a:rPr>
              <a:t>Sheargold</a:t>
            </a:r>
            <a:r>
              <a:rPr lang="en-GB" dirty="0">
                <a:solidFill>
                  <a:schemeClr val="bg1"/>
                </a:solidFill>
              </a:rPr>
              <a:t>-Jones and Miss Bell - 5S</a:t>
            </a:r>
          </a:p>
        </p:txBody>
      </p:sp>
      <p:pic>
        <p:nvPicPr>
          <p:cNvPr id="10" name="Picture 1"/>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508514" y="4129368"/>
            <a:ext cx="1367801" cy="19508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TextBox 10"/>
          <p:cNvSpPr txBox="1"/>
          <p:nvPr/>
        </p:nvSpPr>
        <p:spPr>
          <a:xfrm>
            <a:off x="5292012" y="6224829"/>
            <a:ext cx="3387575" cy="646331"/>
          </a:xfrm>
          <a:prstGeom prst="rect">
            <a:avLst/>
          </a:prstGeom>
          <a:noFill/>
        </p:spPr>
        <p:txBody>
          <a:bodyPr wrap="square" rtlCol="0">
            <a:spAutoFit/>
          </a:bodyPr>
          <a:lstStyle/>
          <a:p>
            <a:pPr algn="r"/>
            <a:r>
              <a:rPr lang="en-GB" dirty="0">
                <a:solidFill>
                  <a:schemeClr val="bg1"/>
                </a:solidFill>
              </a:rPr>
              <a:t>Mr Doran, Mrs </a:t>
            </a:r>
            <a:r>
              <a:rPr lang="en-GB" dirty="0" err="1">
                <a:solidFill>
                  <a:schemeClr val="bg1"/>
                </a:solidFill>
              </a:rPr>
              <a:t>Puplett</a:t>
            </a:r>
            <a:r>
              <a:rPr lang="en-GB" dirty="0">
                <a:solidFill>
                  <a:schemeClr val="bg1"/>
                </a:solidFill>
              </a:rPr>
              <a:t> and Miss Sandra – 5D</a:t>
            </a:r>
          </a:p>
        </p:txBody>
      </p:sp>
      <p:pic>
        <p:nvPicPr>
          <p:cNvPr id="12" name="Picture 1"/>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2666998" y="1798133"/>
            <a:ext cx="1595237" cy="19616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3"/>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7341669" y="639506"/>
            <a:ext cx="1337919" cy="17957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Picture 2"/>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7387090" y="4129368"/>
            <a:ext cx="1658937" cy="1992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496447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chemeClr val="bg1"/>
                </a:solidFill>
              </a:rPr>
              <a:t>Key Dates</a:t>
            </a:r>
          </a:p>
        </p:txBody>
      </p:sp>
      <p:sp>
        <p:nvSpPr>
          <p:cNvPr id="4" name="Rectangle 3"/>
          <p:cNvSpPr/>
          <p:nvPr/>
        </p:nvSpPr>
        <p:spPr>
          <a:xfrm>
            <a:off x="3850433" y="912459"/>
            <a:ext cx="6096000" cy="4425827"/>
          </a:xfrm>
          <a:prstGeom prst="rect">
            <a:avLst/>
          </a:prstGeom>
        </p:spPr>
        <p:txBody>
          <a:bodyPr>
            <a:spAutoFit/>
          </a:bodyPr>
          <a:lstStyle/>
          <a:p>
            <a:pPr>
              <a:lnSpc>
                <a:spcPct val="80000"/>
              </a:lnSpc>
              <a:defRPr/>
            </a:pPr>
            <a:r>
              <a:rPr lang="en-US" dirty="0">
                <a:solidFill>
                  <a:schemeClr val="bg1"/>
                </a:solidFill>
                <a:latin typeface="Calibri" panose="020F0502020204030204" pitchFamily="34" charset="0"/>
              </a:rPr>
              <a:t>Tuesday 29</a:t>
            </a:r>
            <a:r>
              <a:rPr lang="en-US" baseline="30000" dirty="0">
                <a:solidFill>
                  <a:schemeClr val="bg1"/>
                </a:solidFill>
                <a:latin typeface="Calibri" panose="020F0502020204030204" pitchFamily="34" charset="0"/>
              </a:rPr>
              <a:t>th</a:t>
            </a:r>
            <a:r>
              <a:rPr lang="en-US" dirty="0">
                <a:solidFill>
                  <a:schemeClr val="bg1"/>
                </a:solidFill>
                <a:latin typeface="Calibri" panose="020F0502020204030204" pitchFamily="34" charset="0"/>
              </a:rPr>
              <a:t> September </a:t>
            </a:r>
          </a:p>
          <a:p>
            <a:pPr>
              <a:lnSpc>
                <a:spcPct val="80000"/>
              </a:lnSpc>
              <a:defRPr/>
            </a:pPr>
            <a:r>
              <a:rPr lang="en-US" sz="1600" dirty="0">
                <a:solidFill>
                  <a:schemeClr val="bg1"/>
                </a:solidFill>
                <a:latin typeface="Calibri" panose="020F0502020204030204" pitchFamily="34" charset="0"/>
              </a:rPr>
              <a:t>School photos</a:t>
            </a:r>
          </a:p>
          <a:p>
            <a:pPr>
              <a:lnSpc>
                <a:spcPct val="80000"/>
              </a:lnSpc>
              <a:defRPr/>
            </a:pPr>
            <a:endParaRPr lang="en-US" sz="1600" dirty="0">
              <a:solidFill>
                <a:schemeClr val="bg1"/>
              </a:solidFill>
              <a:latin typeface="Calibri" panose="020F0502020204030204" pitchFamily="34" charset="0"/>
            </a:endParaRPr>
          </a:p>
          <a:p>
            <a:pPr>
              <a:lnSpc>
                <a:spcPct val="80000"/>
              </a:lnSpc>
              <a:defRPr/>
            </a:pPr>
            <a:r>
              <a:rPr lang="en-US" dirty="0">
                <a:solidFill>
                  <a:schemeClr val="bg1"/>
                </a:solidFill>
                <a:latin typeface="Calibri" panose="020F0502020204030204" pitchFamily="34" charset="0"/>
              </a:rPr>
              <a:t>Tuesday 13</a:t>
            </a:r>
            <a:r>
              <a:rPr lang="en-US" baseline="30000" dirty="0">
                <a:solidFill>
                  <a:schemeClr val="bg1"/>
                </a:solidFill>
                <a:latin typeface="Calibri" panose="020F0502020204030204" pitchFamily="34" charset="0"/>
              </a:rPr>
              <a:t>th</a:t>
            </a:r>
            <a:r>
              <a:rPr lang="en-US" dirty="0">
                <a:solidFill>
                  <a:schemeClr val="bg1"/>
                </a:solidFill>
                <a:latin typeface="Calibri" panose="020F0502020204030204" pitchFamily="34" charset="0"/>
              </a:rPr>
              <a:t> and Thursday 15</a:t>
            </a:r>
            <a:r>
              <a:rPr lang="en-US" baseline="30000" dirty="0">
                <a:solidFill>
                  <a:schemeClr val="bg1"/>
                </a:solidFill>
                <a:latin typeface="Calibri" panose="020F0502020204030204" pitchFamily="34" charset="0"/>
              </a:rPr>
              <a:t>th</a:t>
            </a:r>
            <a:r>
              <a:rPr lang="en-US" dirty="0">
                <a:solidFill>
                  <a:schemeClr val="bg1"/>
                </a:solidFill>
                <a:latin typeface="Calibri" panose="020F0502020204030204" pitchFamily="34" charset="0"/>
              </a:rPr>
              <a:t> October</a:t>
            </a:r>
          </a:p>
          <a:p>
            <a:pPr>
              <a:lnSpc>
                <a:spcPct val="80000"/>
              </a:lnSpc>
              <a:defRPr/>
            </a:pPr>
            <a:r>
              <a:rPr lang="en-US" sz="1600" dirty="0">
                <a:solidFill>
                  <a:schemeClr val="bg1"/>
                </a:solidFill>
                <a:latin typeface="Calibri" panose="020F0502020204030204" pitchFamily="34" charset="0"/>
              </a:rPr>
              <a:t>Parents’ evenings</a:t>
            </a:r>
          </a:p>
          <a:p>
            <a:pPr>
              <a:lnSpc>
                <a:spcPct val="80000"/>
              </a:lnSpc>
              <a:defRPr/>
            </a:pPr>
            <a:endParaRPr lang="en-US" sz="1600" dirty="0">
              <a:solidFill>
                <a:schemeClr val="bg1"/>
              </a:solidFill>
              <a:latin typeface="Calibri" panose="020F0502020204030204" pitchFamily="34" charset="0"/>
            </a:endParaRPr>
          </a:p>
          <a:p>
            <a:pPr>
              <a:lnSpc>
                <a:spcPct val="80000"/>
              </a:lnSpc>
              <a:defRPr/>
            </a:pPr>
            <a:r>
              <a:rPr lang="en-US" dirty="0">
                <a:solidFill>
                  <a:schemeClr val="bg1"/>
                </a:solidFill>
                <a:latin typeface="Calibri" panose="020F0502020204030204" pitchFamily="34" charset="0"/>
              </a:rPr>
              <a:t>Friday 20</a:t>
            </a:r>
            <a:r>
              <a:rPr lang="en-US" baseline="30000" dirty="0">
                <a:solidFill>
                  <a:schemeClr val="bg1"/>
                </a:solidFill>
                <a:latin typeface="Calibri" panose="020F0502020204030204" pitchFamily="34" charset="0"/>
              </a:rPr>
              <a:t>th</a:t>
            </a:r>
            <a:r>
              <a:rPr lang="en-US" dirty="0">
                <a:solidFill>
                  <a:schemeClr val="bg1"/>
                </a:solidFill>
                <a:latin typeface="Calibri" panose="020F0502020204030204" pitchFamily="34" charset="0"/>
              </a:rPr>
              <a:t> November</a:t>
            </a:r>
          </a:p>
          <a:p>
            <a:pPr>
              <a:lnSpc>
                <a:spcPct val="80000"/>
              </a:lnSpc>
              <a:defRPr/>
            </a:pPr>
            <a:r>
              <a:rPr lang="en-US" sz="1600" dirty="0">
                <a:solidFill>
                  <a:schemeClr val="bg1"/>
                </a:solidFill>
                <a:latin typeface="Calibri" panose="020F0502020204030204" pitchFamily="34" charset="0"/>
              </a:rPr>
              <a:t>Children in Need</a:t>
            </a:r>
          </a:p>
          <a:p>
            <a:pPr>
              <a:lnSpc>
                <a:spcPct val="80000"/>
              </a:lnSpc>
              <a:defRPr/>
            </a:pPr>
            <a:endParaRPr lang="en-US" sz="1600" dirty="0">
              <a:solidFill>
                <a:schemeClr val="bg1"/>
              </a:solidFill>
              <a:latin typeface="Calibri" panose="020F0502020204030204" pitchFamily="34" charset="0"/>
            </a:endParaRPr>
          </a:p>
          <a:p>
            <a:pPr>
              <a:lnSpc>
                <a:spcPct val="80000"/>
              </a:lnSpc>
              <a:defRPr/>
            </a:pPr>
            <a:r>
              <a:rPr lang="en-US" dirty="0">
                <a:solidFill>
                  <a:schemeClr val="bg1"/>
                </a:solidFill>
                <a:latin typeface="Calibri" panose="020F0502020204030204" pitchFamily="34" charset="0"/>
              </a:rPr>
              <a:t>Week Beginning 23</a:t>
            </a:r>
            <a:r>
              <a:rPr lang="en-US" baseline="30000" dirty="0">
                <a:solidFill>
                  <a:schemeClr val="bg1"/>
                </a:solidFill>
                <a:latin typeface="Calibri" panose="020F0502020204030204" pitchFamily="34" charset="0"/>
              </a:rPr>
              <a:t>rd</a:t>
            </a:r>
            <a:r>
              <a:rPr lang="en-US" dirty="0">
                <a:solidFill>
                  <a:schemeClr val="bg1"/>
                </a:solidFill>
                <a:latin typeface="Calibri" panose="020F0502020204030204" pitchFamily="34" charset="0"/>
              </a:rPr>
              <a:t> November </a:t>
            </a:r>
          </a:p>
          <a:p>
            <a:pPr>
              <a:lnSpc>
                <a:spcPct val="80000"/>
              </a:lnSpc>
              <a:defRPr/>
            </a:pPr>
            <a:r>
              <a:rPr lang="en-US" sz="1600" dirty="0">
                <a:solidFill>
                  <a:schemeClr val="bg1"/>
                </a:solidFill>
                <a:latin typeface="Calibri" panose="020F0502020204030204" pitchFamily="34" charset="0"/>
              </a:rPr>
              <a:t>Assessment Week</a:t>
            </a:r>
          </a:p>
          <a:p>
            <a:pPr>
              <a:lnSpc>
                <a:spcPct val="80000"/>
              </a:lnSpc>
              <a:defRPr/>
            </a:pPr>
            <a:endParaRPr lang="en-US" sz="1600" dirty="0">
              <a:solidFill>
                <a:schemeClr val="bg1"/>
              </a:solidFill>
              <a:latin typeface="Calibri" panose="020F0502020204030204" pitchFamily="34" charset="0"/>
            </a:endParaRPr>
          </a:p>
          <a:p>
            <a:pPr>
              <a:lnSpc>
                <a:spcPct val="80000"/>
              </a:lnSpc>
              <a:defRPr/>
            </a:pPr>
            <a:endParaRPr lang="en-US" sz="1200" dirty="0">
              <a:solidFill>
                <a:schemeClr val="bg1"/>
              </a:solidFill>
              <a:latin typeface="Calibri" panose="020F0502020204030204" pitchFamily="34" charset="0"/>
            </a:endParaRPr>
          </a:p>
          <a:p>
            <a:pPr>
              <a:lnSpc>
                <a:spcPct val="80000"/>
              </a:lnSpc>
              <a:buClr>
                <a:srgbClr val="0099CC"/>
              </a:buClr>
              <a:defRPr/>
            </a:pPr>
            <a:r>
              <a:rPr lang="en-US" dirty="0">
                <a:solidFill>
                  <a:schemeClr val="bg1"/>
                </a:solidFill>
                <a:latin typeface="Calibri" panose="020F0502020204030204" pitchFamily="34" charset="0"/>
              </a:rPr>
              <a:t>Wednesday 16</a:t>
            </a:r>
            <a:r>
              <a:rPr lang="en-US" baseline="30000" dirty="0">
                <a:solidFill>
                  <a:schemeClr val="bg1"/>
                </a:solidFill>
                <a:latin typeface="Calibri" panose="020F0502020204030204" pitchFamily="34" charset="0"/>
              </a:rPr>
              <a:t>th</a:t>
            </a:r>
            <a:r>
              <a:rPr lang="en-US" dirty="0">
                <a:solidFill>
                  <a:schemeClr val="bg1"/>
                </a:solidFill>
                <a:latin typeface="Calibri" panose="020F0502020204030204" pitchFamily="34" charset="0"/>
              </a:rPr>
              <a:t> December</a:t>
            </a:r>
          </a:p>
          <a:p>
            <a:pPr>
              <a:lnSpc>
                <a:spcPct val="80000"/>
              </a:lnSpc>
              <a:buClr>
                <a:srgbClr val="0099CC"/>
              </a:buClr>
              <a:defRPr/>
            </a:pPr>
            <a:r>
              <a:rPr lang="en-US" sz="1600" dirty="0">
                <a:solidFill>
                  <a:schemeClr val="bg1"/>
                </a:solidFill>
                <a:latin typeface="Calibri" panose="020F0502020204030204" pitchFamily="34" charset="0"/>
              </a:rPr>
              <a:t>Christmas lunch</a:t>
            </a:r>
          </a:p>
          <a:p>
            <a:pPr>
              <a:lnSpc>
                <a:spcPct val="80000"/>
              </a:lnSpc>
              <a:buClr>
                <a:srgbClr val="0099CC"/>
              </a:buClr>
              <a:defRPr/>
            </a:pPr>
            <a:endParaRPr lang="en-US" sz="1600" dirty="0">
              <a:solidFill>
                <a:schemeClr val="bg1"/>
              </a:solidFill>
              <a:latin typeface="Calibri" panose="020F0502020204030204" pitchFamily="34" charset="0"/>
            </a:endParaRPr>
          </a:p>
          <a:p>
            <a:pPr>
              <a:lnSpc>
                <a:spcPct val="80000"/>
              </a:lnSpc>
              <a:buClr>
                <a:srgbClr val="0099CC"/>
              </a:buClr>
              <a:defRPr/>
            </a:pPr>
            <a:r>
              <a:rPr lang="en-US" dirty="0">
                <a:solidFill>
                  <a:schemeClr val="bg1"/>
                </a:solidFill>
                <a:latin typeface="Calibri" panose="020F0502020204030204" pitchFamily="34" charset="0"/>
              </a:rPr>
              <a:t>Christmas Performance – 14</a:t>
            </a:r>
            <a:r>
              <a:rPr lang="en-US" baseline="30000" dirty="0">
                <a:solidFill>
                  <a:schemeClr val="bg1"/>
                </a:solidFill>
                <a:latin typeface="Calibri" panose="020F0502020204030204" pitchFamily="34" charset="0"/>
              </a:rPr>
              <a:t>th</a:t>
            </a:r>
            <a:r>
              <a:rPr lang="en-US" dirty="0">
                <a:solidFill>
                  <a:schemeClr val="bg1"/>
                </a:solidFill>
                <a:latin typeface="Calibri" panose="020F0502020204030204" pitchFamily="34" charset="0"/>
              </a:rPr>
              <a:t> and 15</a:t>
            </a:r>
            <a:r>
              <a:rPr lang="en-US" baseline="30000" dirty="0">
                <a:solidFill>
                  <a:schemeClr val="bg1"/>
                </a:solidFill>
                <a:latin typeface="Calibri" panose="020F0502020204030204" pitchFamily="34" charset="0"/>
              </a:rPr>
              <a:t>th</a:t>
            </a:r>
            <a:r>
              <a:rPr lang="en-US" dirty="0">
                <a:solidFill>
                  <a:schemeClr val="bg1"/>
                </a:solidFill>
                <a:latin typeface="Calibri" panose="020F0502020204030204" pitchFamily="34" charset="0"/>
              </a:rPr>
              <a:t> December (prospective dates)</a:t>
            </a:r>
          </a:p>
          <a:p>
            <a:pPr>
              <a:lnSpc>
                <a:spcPct val="80000"/>
              </a:lnSpc>
              <a:buClr>
                <a:srgbClr val="0099CC"/>
              </a:buClr>
              <a:defRPr/>
            </a:pPr>
            <a:endParaRPr lang="en-US" dirty="0">
              <a:solidFill>
                <a:schemeClr val="bg1"/>
              </a:solidFill>
              <a:latin typeface="Calibri" panose="020F0502020204030204" pitchFamily="34" charset="0"/>
            </a:endParaRPr>
          </a:p>
          <a:p>
            <a:pPr>
              <a:lnSpc>
                <a:spcPct val="80000"/>
              </a:lnSpc>
              <a:buClr>
                <a:srgbClr val="0099CC"/>
              </a:buClr>
              <a:defRPr/>
            </a:pPr>
            <a:r>
              <a:rPr lang="en-US" dirty="0">
                <a:solidFill>
                  <a:schemeClr val="bg1"/>
                </a:solidFill>
                <a:latin typeface="Calibri" panose="020F0502020204030204" pitchFamily="34" charset="0"/>
              </a:rPr>
              <a:t>Samba Day – date TBC (Summer Term)</a:t>
            </a:r>
          </a:p>
          <a:p>
            <a:pPr>
              <a:lnSpc>
                <a:spcPct val="80000"/>
              </a:lnSpc>
              <a:buClr>
                <a:srgbClr val="0099CC"/>
              </a:buClr>
              <a:defRPr/>
            </a:pPr>
            <a:r>
              <a:rPr lang="en-US" dirty="0">
                <a:solidFill>
                  <a:schemeClr val="bg1"/>
                </a:solidFill>
                <a:latin typeface="Calibri" panose="020F0502020204030204" pitchFamily="34" charset="0"/>
              </a:rPr>
              <a:t>Mercers Lake – date TBC (Summer Term)</a:t>
            </a:r>
            <a:endParaRPr lang="en-US" sz="1200" dirty="0">
              <a:solidFill>
                <a:schemeClr val="bg1"/>
              </a:solidFill>
              <a:latin typeface="Comic Sans MS" panose="030F0702030302020204" pitchFamily="66" charset="0"/>
            </a:endParaRPr>
          </a:p>
        </p:txBody>
      </p:sp>
    </p:spTree>
    <p:extLst>
      <p:ext uri="{BB962C8B-B14F-4D97-AF65-F5344CB8AC3E}">
        <p14:creationId xmlns:p14="http://schemas.microsoft.com/office/powerpoint/2010/main" val="248791348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4" name="Rectangle 3"/>
          <p:cNvSpPr/>
          <p:nvPr/>
        </p:nvSpPr>
        <p:spPr>
          <a:xfrm>
            <a:off x="625151" y="843677"/>
            <a:ext cx="10795518" cy="5447645"/>
          </a:xfrm>
          <a:prstGeom prst="rect">
            <a:avLst/>
          </a:prstGeom>
        </p:spPr>
        <p:txBody>
          <a:bodyPr wrap="square">
            <a:spAutoFit/>
          </a:bodyPr>
          <a:lstStyle/>
          <a:p>
            <a:pPr>
              <a:defRPr/>
            </a:pPr>
            <a:r>
              <a:rPr lang="en-GB" dirty="0">
                <a:solidFill>
                  <a:schemeClr val="bg1"/>
                </a:solidFill>
                <a:latin typeface="Calibri" panose="020F0502020204030204" pitchFamily="34" charset="0"/>
              </a:rPr>
              <a:t>As always, the children need to be ‘Ready to Learn’ when they arrive at school in the morning. They need to remember their: </a:t>
            </a:r>
          </a:p>
          <a:p>
            <a:pPr>
              <a:defRPr/>
            </a:pPr>
            <a:r>
              <a:rPr lang="en-GB" dirty="0">
                <a:solidFill>
                  <a:schemeClr val="bg1"/>
                </a:solidFill>
                <a:latin typeface="Calibri" panose="020F0502020204030204" pitchFamily="34" charset="0"/>
              </a:rPr>
              <a:t>Pencil case with equipment including whiteboard pen, glue and scissors;</a:t>
            </a:r>
          </a:p>
          <a:p>
            <a:pPr>
              <a:defRPr/>
            </a:pPr>
            <a:r>
              <a:rPr lang="en-GB" dirty="0">
                <a:solidFill>
                  <a:schemeClr val="bg1"/>
                </a:solidFill>
                <a:latin typeface="Calibri" panose="020F0502020204030204" pitchFamily="34" charset="0"/>
              </a:rPr>
              <a:t>Reading book;</a:t>
            </a:r>
          </a:p>
          <a:p>
            <a:pPr>
              <a:defRPr/>
            </a:pPr>
            <a:r>
              <a:rPr lang="en-GB" dirty="0">
                <a:solidFill>
                  <a:schemeClr val="bg1"/>
                </a:solidFill>
                <a:latin typeface="Calibri" panose="020F0502020204030204" pitchFamily="34" charset="0"/>
              </a:rPr>
              <a:t>Reading record book;</a:t>
            </a:r>
          </a:p>
          <a:p>
            <a:pPr>
              <a:defRPr/>
            </a:pPr>
            <a:r>
              <a:rPr lang="en-GB" dirty="0">
                <a:solidFill>
                  <a:schemeClr val="bg1"/>
                </a:solidFill>
                <a:latin typeface="Calibri" panose="020F0502020204030204" pitchFamily="34" charset="0"/>
              </a:rPr>
              <a:t>Water bottle;</a:t>
            </a:r>
          </a:p>
          <a:p>
            <a:pPr>
              <a:defRPr/>
            </a:pPr>
            <a:r>
              <a:rPr lang="en-GB" dirty="0">
                <a:solidFill>
                  <a:schemeClr val="bg1"/>
                </a:solidFill>
                <a:latin typeface="Calibri" panose="020F0502020204030204" pitchFamily="34" charset="0"/>
              </a:rPr>
              <a:t>Completed home learning such as spellings on a Friday.</a:t>
            </a:r>
          </a:p>
          <a:p>
            <a:pPr>
              <a:defRPr/>
            </a:pPr>
            <a:endParaRPr lang="en-GB" dirty="0">
              <a:solidFill>
                <a:schemeClr val="bg1"/>
              </a:solidFill>
              <a:latin typeface="Calibri" panose="020F0502020204030204" pitchFamily="34" charset="0"/>
            </a:endParaRPr>
          </a:p>
          <a:p>
            <a:pPr>
              <a:defRPr/>
            </a:pPr>
            <a:r>
              <a:rPr lang="en-GB" dirty="0">
                <a:solidFill>
                  <a:schemeClr val="bg1"/>
                </a:solidFill>
                <a:latin typeface="Calibri" panose="020F0502020204030204" pitchFamily="34" charset="0"/>
              </a:rPr>
              <a:t>They should come into school in their P.E kits.  Please make sure all belongings are named.</a:t>
            </a:r>
          </a:p>
          <a:p>
            <a:pPr algn="ctr">
              <a:defRPr/>
            </a:pPr>
            <a:endParaRPr lang="en-GB" dirty="0">
              <a:solidFill>
                <a:schemeClr val="bg1"/>
              </a:solidFill>
              <a:latin typeface="Calibri" panose="020F0502020204030204" pitchFamily="34" charset="0"/>
            </a:endParaRPr>
          </a:p>
          <a:p>
            <a:pPr algn="ctr">
              <a:spcBef>
                <a:spcPct val="0"/>
              </a:spcBef>
            </a:pPr>
            <a:endParaRPr lang="en-GB" altLang="en-US" dirty="0">
              <a:latin typeface="Calibri" panose="020F0502020204030204" pitchFamily="34" charset="0"/>
            </a:endParaRPr>
          </a:p>
          <a:p>
            <a:pPr algn="ctr">
              <a:spcBef>
                <a:spcPct val="0"/>
              </a:spcBef>
            </a:pPr>
            <a:r>
              <a:rPr lang="en-GB" altLang="en-US" dirty="0">
                <a:solidFill>
                  <a:schemeClr val="bg1"/>
                </a:solidFill>
                <a:latin typeface="Calibri" panose="020F0502020204030204" pitchFamily="34" charset="0"/>
              </a:rPr>
              <a:t>Our PE days are currently –</a:t>
            </a:r>
          </a:p>
          <a:p>
            <a:pPr algn="ctr">
              <a:spcBef>
                <a:spcPct val="0"/>
              </a:spcBef>
            </a:pPr>
            <a:r>
              <a:rPr lang="en-GB" altLang="en-US" dirty="0">
                <a:solidFill>
                  <a:schemeClr val="bg1"/>
                </a:solidFill>
                <a:latin typeface="Calibri" panose="020F0502020204030204" pitchFamily="34" charset="0"/>
              </a:rPr>
              <a:t>5C – Tuesday &amp; Wednesday</a:t>
            </a:r>
          </a:p>
          <a:p>
            <a:pPr algn="ctr">
              <a:spcBef>
                <a:spcPct val="0"/>
              </a:spcBef>
            </a:pPr>
            <a:r>
              <a:rPr lang="en-GB" altLang="en-US" dirty="0">
                <a:solidFill>
                  <a:schemeClr val="bg1"/>
                </a:solidFill>
                <a:latin typeface="Calibri" panose="020F0502020204030204" pitchFamily="34" charset="0"/>
              </a:rPr>
              <a:t>5D – Tuesday &amp; Friday</a:t>
            </a:r>
          </a:p>
          <a:p>
            <a:pPr algn="ctr">
              <a:spcBef>
                <a:spcPct val="0"/>
              </a:spcBef>
            </a:pPr>
            <a:r>
              <a:rPr lang="en-GB" altLang="en-US" dirty="0">
                <a:solidFill>
                  <a:schemeClr val="bg1"/>
                </a:solidFill>
                <a:latin typeface="Calibri" panose="020F0502020204030204" pitchFamily="34" charset="0"/>
              </a:rPr>
              <a:t>5S – Monday &amp; Friday</a:t>
            </a:r>
          </a:p>
          <a:p>
            <a:pPr>
              <a:defRPr/>
            </a:pPr>
            <a:endParaRPr lang="en-GB" dirty="0">
              <a:solidFill>
                <a:schemeClr val="bg1"/>
              </a:solidFill>
              <a:latin typeface="Calibri" panose="020F0502020204030204" pitchFamily="34" charset="0"/>
            </a:endParaRPr>
          </a:p>
          <a:p>
            <a:pPr>
              <a:defRPr/>
            </a:pPr>
            <a:endParaRPr lang="en-GB" dirty="0">
              <a:solidFill>
                <a:schemeClr val="bg1"/>
              </a:solidFill>
              <a:latin typeface="Calibri" panose="020F0502020204030204" pitchFamily="34" charset="0"/>
            </a:endParaRPr>
          </a:p>
          <a:p>
            <a:pPr>
              <a:defRPr/>
            </a:pPr>
            <a:r>
              <a:rPr lang="en-GB" sz="600" dirty="0">
                <a:solidFill>
                  <a:schemeClr val="bg1"/>
                </a:solidFill>
                <a:latin typeface="Calibri" panose="020F0502020204030204" pitchFamily="34" charset="0"/>
              </a:rPr>
              <a:t> </a:t>
            </a:r>
          </a:p>
          <a:p>
            <a:pPr>
              <a:defRPr/>
            </a:pPr>
            <a:r>
              <a:rPr lang="en-GB" dirty="0">
                <a:solidFill>
                  <a:schemeClr val="bg1"/>
                </a:solidFill>
                <a:latin typeface="Calibri" panose="020F0502020204030204" pitchFamily="34" charset="0"/>
              </a:rPr>
              <a:t>Uniform needs to be labelled, worn correctly and long hair should be tied back. Only stud earrings can be worn on non-PE days.  Earrings should be taken out on these days or replaced with plastic retainers. </a:t>
            </a:r>
          </a:p>
        </p:txBody>
      </p:sp>
      <p:sp>
        <p:nvSpPr>
          <p:cNvPr id="5" name="TextBox 4"/>
          <p:cNvSpPr txBox="1"/>
          <p:nvPr/>
        </p:nvSpPr>
        <p:spPr>
          <a:xfrm>
            <a:off x="625151" y="93306"/>
            <a:ext cx="10618237" cy="646331"/>
          </a:xfrm>
          <a:prstGeom prst="rect">
            <a:avLst/>
          </a:prstGeom>
          <a:noFill/>
        </p:spPr>
        <p:txBody>
          <a:bodyPr wrap="square" rtlCol="0">
            <a:spAutoFit/>
          </a:bodyPr>
          <a:lstStyle/>
          <a:p>
            <a:pPr algn="ctr"/>
            <a:r>
              <a:rPr lang="en-GB" altLang="en-US" sz="3600" dirty="0">
                <a:solidFill>
                  <a:schemeClr val="bg1"/>
                </a:solidFill>
                <a:latin typeface="Calibri" panose="020F0502020204030204" pitchFamily="34" charset="0"/>
              </a:rPr>
              <a:t>Organisation &amp; Independence</a:t>
            </a:r>
            <a:endParaRPr lang="en-GB" sz="3600" dirty="0">
              <a:solidFill>
                <a:schemeClr val="bg1"/>
              </a:solidFill>
            </a:endParaRPr>
          </a:p>
        </p:txBody>
      </p:sp>
      <p:pic>
        <p:nvPicPr>
          <p:cNvPr id="6"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60926" y="3939333"/>
            <a:ext cx="3438525" cy="1154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536512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2" name="TextBox 1"/>
          <p:cNvSpPr txBox="1"/>
          <p:nvPr/>
        </p:nvSpPr>
        <p:spPr>
          <a:xfrm>
            <a:off x="643812" y="466531"/>
            <a:ext cx="10776857" cy="707886"/>
          </a:xfrm>
          <a:prstGeom prst="rect">
            <a:avLst/>
          </a:prstGeom>
          <a:noFill/>
        </p:spPr>
        <p:txBody>
          <a:bodyPr wrap="square" rtlCol="0">
            <a:spAutoFit/>
          </a:bodyPr>
          <a:lstStyle/>
          <a:p>
            <a:pPr algn="ctr"/>
            <a:r>
              <a:rPr lang="en-GB" altLang="en-US" sz="4000" dirty="0">
                <a:solidFill>
                  <a:schemeClr val="bg1"/>
                </a:solidFill>
                <a:latin typeface="Calibri" panose="020F0502020204030204" pitchFamily="34" charset="0"/>
              </a:rPr>
              <a:t>Reading Books &amp; Reading Record Book</a:t>
            </a:r>
            <a:endParaRPr lang="en-GB" sz="4000" dirty="0">
              <a:solidFill>
                <a:schemeClr val="bg1"/>
              </a:solidFill>
            </a:endParaRPr>
          </a:p>
        </p:txBody>
      </p:sp>
      <p:sp>
        <p:nvSpPr>
          <p:cNvPr id="3" name="TextBox 2"/>
          <p:cNvSpPr txBox="1"/>
          <p:nvPr/>
        </p:nvSpPr>
        <p:spPr>
          <a:xfrm>
            <a:off x="1324947" y="1763486"/>
            <a:ext cx="9927771" cy="4985980"/>
          </a:xfrm>
          <a:prstGeom prst="rect">
            <a:avLst/>
          </a:prstGeom>
          <a:noFill/>
        </p:spPr>
        <p:txBody>
          <a:bodyPr wrap="square" rtlCol="0">
            <a:spAutoFit/>
          </a:bodyPr>
          <a:lstStyle/>
          <a:p>
            <a:pPr algn="just"/>
            <a:r>
              <a:rPr lang="en-GB" altLang="en-US" sz="2000" dirty="0">
                <a:solidFill>
                  <a:schemeClr val="bg1"/>
                </a:solidFill>
                <a:latin typeface="Calibri" panose="020F0502020204030204" pitchFamily="34" charset="0"/>
              </a:rPr>
              <a:t>The children have independent choice for their reading book. We ask that children keep a record of their reading in their Reading Record books. We like children to read 5 times a week for 20 minutes.</a:t>
            </a:r>
            <a:br>
              <a:rPr lang="en-GB" altLang="en-US" sz="2000" dirty="0">
                <a:solidFill>
                  <a:schemeClr val="bg1"/>
                </a:solidFill>
                <a:latin typeface="Calibri" panose="020F0502020204030204" pitchFamily="34" charset="0"/>
              </a:rPr>
            </a:br>
            <a:endParaRPr lang="en-GB" altLang="en-US" sz="2000" dirty="0">
              <a:solidFill>
                <a:schemeClr val="bg1"/>
              </a:solidFill>
              <a:latin typeface="Calibri" panose="020F0502020204030204" pitchFamily="34" charset="0"/>
            </a:endParaRPr>
          </a:p>
          <a:p>
            <a:pPr algn="just"/>
            <a:r>
              <a:rPr lang="en-GB" altLang="en-US" sz="2000" dirty="0">
                <a:solidFill>
                  <a:schemeClr val="bg1"/>
                </a:solidFill>
                <a:latin typeface="Calibri" panose="020F0502020204030204" pitchFamily="34" charset="0"/>
              </a:rPr>
              <a:t>We will check and sign the reading record books once a week and ask that parents do the same.</a:t>
            </a:r>
            <a:br>
              <a:rPr lang="en-GB" altLang="en-US" sz="2000" dirty="0">
                <a:solidFill>
                  <a:schemeClr val="bg1"/>
                </a:solidFill>
                <a:latin typeface="Calibri" panose="020F0502020204030204" pitchFamily="34" charset="0"/>
              </a:rPr>
            </a:br>
            <a:endParaRPr lang="en-GB" altLang="en-US" sz="2000" dirty="0">
              <a:solidFill>
                <a:schemeClr val="bg1"/>
              </a:solidFill>
              <a:latin typeface="Calibri" panose="020F0502020204030204" pitchFamily="34" charset="0"/>
            </a:endParaRPr>
          </a:p>
          <a:p>
            <a:pPr algn="just"/>
            <a:r>
              <a:rPr lang="en-GB" altLang="en-US" sz="2000" dirty="0">
                <a:solidFill>
                  <a:schemeClr val="bg1"/>
                </a:solidFill>
                <a:latin typeface="Calibri" panose="020F0502020204030204" pitchFamily="34" charset="0"/>
              </a:rPr>
              <a:t>Please feel free to send any messages via the reading record book. It is the children’s responsibility to make their teachers aware of any notes from home as we do not look at them every day.</a:t>
            </a:r>
            <a:br>
              <a:rPr lang="en-GB" altLang="en-US" sz="2000" dirty="0">
                <a:solidFill>
                  <a:schemeClr val="bg1"/>
                </a:solidFill>
                <a:latin typeface="Calibri" panose="020F0502020204030204" pitchFamily="34" charset="0"/>
              </a:rPr>
            </a:br>
            <a:endParaRPr lang="en-GB" altLang="en-US" sz="2000" dirty="0">
              <a:solidFill>
                <a:schemeClr val="bg1"/>
              </a:solidFill>
              <a:latin typeface="Calibri" panose="020F0502020204030204" pitchFamily="34" charset="0"/>
            </a:endParaRPr>
          </a:p>
          <a:p>
            <a:pPr algn="just"/>
            <a:r>
              <a:rPr lang="en-GB" altLang="en-US" sz="2000" dirty="0">
                <a:solidFill>
                  <a:schemeClr val="bg1"/>
                </a:solidFill>
                <a:latin typeface="Calibri" panose="020F0502020204030204" pitchFamily="34" charset="0"/>
              </a:rPr>
              <a:t>Please take the time to read through the information in the reading record books.  It contains a lot of useful information, such as: spelling lists, top tips for learning, French phrases, times tables and world map (to name just a few!).</a:t>
            </a:r>
          </a:p>
          <a:p>
            <a:pPr algn="just"/>
            <a:r>
              <a:rPr lang="en-GB" altLang="en-US" sz="2000" dirty="0">
                <a:solidFill>
                  <a:schemeClr val="bg1"/>
                </a:solidFill>
                <a:latin typeface="Calibri" panose="020F0502020204030204" pitchFamily="34" charset="0"/>
              </a:rPr>
              <a:t>There is also a space for the children to write down their weekly TTRS and spelling scores.</a:t>
            </a:r>
          </a:p>
          <a:p>
            <a:endParaRPr lang="en-GB" dirty="0"/>
          </a:p>
        </p:txBody>
      </p:sp>
      <p:pic>
        <p:nvPicPr>
          <p:cNvPr id="4" name="Picture 4" descr="book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5784" y="374317"/>
            <a:ext cx="919163" cy="800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0655705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2"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26071" y="1621681"/>
            <a:ext cx="5089525" cy="3240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1380931" y="550506"/>
            <a:ext cx="9507893" cy="584775"/>
          </a:xfrm>
          <a:prstGeom prst="rect">
            <a:avLst/>
          </a:prstGeom>
          <a:noFill/>
        </p:spPr>
        <p:txBody>
          <a:bodyPr wrap="square" rtlCol="0">
            <a:spAutoFit/>
          </a:bodyPr>
          <a:lstStyle/>
          <a:p>
            <a:pPr algn="ctr"/>
            <a:r>
              <a:rPr lang="en-GB" sz="3200" dirty="0">
                <a:solidFill>
                  <a:schemeClr val="bg1"/>
                </a:solidFill>
              </a:rPr>
              <a:t>100 books to read before you leave </a:t>
            </a:r>
            <a:r>
              <a:rPr lang="en-GB" sz="3200" dirty="0" err="1">
                <a:solidFill>
                  <a:schemeClr val="bg1"/>
                </a:solidFill>
              </a:rPr>
              <a:t>Yattendon</a:t>
            </a:r>
            <a:endParaRPr lang="en-GB" sz="3200" dirty="0">
              <a:solidFill>
                <a:schemeClr val="bg1"/>
              </a:solidFill>
            </a:endParaRPr>
          </a:p>
        </p:txBody>
      </p:sp>
      <p:sp>
        <p:nvSpPr>
          <p:cNvPr id="4" name="TextBox 3"/>
          <p:cNvSpPr txBox="1"/>
          <p:nvPr/>
        </p:nvSpPr>
        <p:spPr>
          <a:xfrm>
            <a:off x="6932645" y="1838131"/>
            <a:ext cx="4450702" cy="4678204"/>
          </a:xfrm>
          <a:prstGeom prst="rect">
            <a:avLst/>
          </a:prstGeom>
          <a:noFill/>
        </p:spPr>
        <p:txBody>
          <a:bodyPr wrap="square" rtlCol="0">
            <a:spAutoFit/>
          </a:bodyPr>
          <a:lstStyle/>
          <a:p>
            <a:pPr marL="171450" indent="-171450" algn="just">
              <a:buFont typeface="Arial" panose="020B0604020202020204" pitchFamily="34" charset="0"/>
              <a:buChar char="•"/>
              <a:defRPr/>
            </a:pPr>
            <a:r>
              <a:rPr lang="en-GB" sz="2000" dirty="0">
                <a:solidFill>
                  <a:schemeClr val="bg1"/>
                </a:solidFill>
                <a:latin typeface="Calibri" panose="020F0502020204030204" pitchFamily="34" charset="0"/>
                <a:cs typeface="Calibri" panose="020F0502020204030204" pitchFamily="34" charset="0"/>
              </a:rPr>
              <a:t>Inside every child’s Home Reading Record Book is a list of our “100 books to read before you leave </a:t>
            </a:r>
            <a:r>
              <a:rPr lang="en-GB" sz="2000" dirty="0" err="1">
                <a:solidFill>
                  <a:schemeClr val="bg1"/>
                </a:solidFill>
                <a:latin typeface="Calibri" panose="020F0502020204030204" pitchFamily="34" charset="0"/>
                <a:cs typeface="Calibri" panose="020F0502020204030204" pitchFamily="34" charset="0"/>
              </a:rPr>
              <a:t>Yattendon</a:t>
            </a:r>
            <a:r>
              <a:rPr lang="en-GB" sz="2000" dirty="0">
                <a:solidFill>
                  <a:schemeClr val="bg1"/>
                </a:solidFill>
                <a:latin typeface="Calibri" panose="020F0502020204030204" pitchFamily="34" charset="0"/>
                <a:cs typeface="Calibri" panose="020F0502020204030204" pitchFamily="34" charset="0"/>
              </a:rPr>
              <a:t>” initiative.</a:t>
            </a:r>
          </a:p>
          <a:p>
            <a:pPr marL="171450" indent="-171450" algn="just">
              <a:buFont typeface="Arial" panose="020B0604020202020204" pitchFamily="34" charset="0"/>
              <a:buChar char="•"/>
              <a:defRPr/>
            </a:pPr>
            <a:endParaRPr lang="en-GB" sz="2000" dirty="0">
              <a:solidFill>
                <a:schemeClr val="bg1"/>
              </a:solidFill>
              <a:latin typeface="Calibri" panose="020F0502020204030204" pitchFamily="34" charset="0"/>
              <a:cs typeface="Calibri" panose="020F0502020204030204" pitchFamily="34" charset="0"/>
            </a:endParaRPr>
          </a:p>
          <a:p>
            <a:pPr marL="171450" indent="-171450" algn="just">
              <a:buFont typeface="Arial" panose="020B0604020202020204" pitchFamily="34" charset="0"/>
              <a:buChar char="•"/>
              <a:defRPr/>
            </a:pPr>
            <a:r>
              <a:rPr lang="en-GB" sz="2000" dirty="0">
                <a:solidFill>
                  <a:schemeClr val="bg1"/>
                </a:solidFill>
                <a:latin typeface="Calibri" panose="020F0502020204030204" pitchFamily="34" charset="0"/>
                <a:cs typeface="Calibri" panose="020F0502020204030204" pitchFamily="34" charset="0"/>
              </a:rPr>
              <a:t>On our school website we also have a parents/carers’ guide to each of our recommended books.</a:t>
            </a:r>
          </a:p>
          <a:p>
            <a:pPr algn="just">
              <a:defRPr/>
            </a:pPr>
            <a:endParaRPr lang="en-GB" sz="2000" dirty="0">
              <a:solidFill>
                <a:schemeClr val="bg1"/>
              </a:solidFill>
              <a:latin typeface="Calibri" panose="020F0502020204030204" pitchFamily="34" charset="0"/>
              <a:cs typeface="Calibri" panose="020F0502020204030204" pitchFamily="34" charset="0"/>
            </a:endParaRPr>
          </a:p>
          <a:p>
            <a:pPr algn="just">
              <a:defRPr/>
            </a:pPr>
            <a:r>
              <a:rPr lang="en-GB" sz="2000" dirty="0">
                <a:solidFill>
                  <a:schemeClr val="bg1"/>
                </a:solidFill>
                <a:latin typeface="Calibri" panose="020F0502020204030204" pitchFamily="34" charset="0"/>
                <a:cs typeface="Calibri" panose="020F0502020204030204" pitchFamily="34" charset="0"/>
              </a:rPr>
              <a:t>*our guide is to support parents when deciding if a book is appropriate for your child.  Please consider that age recommendations may vary from child to child.</a:t>
            </a:r>
          </a:p>
          <a:p>
            <a:endParaRPr lang="en-GB" dirty="0"/>
          </a:p>
        </p:txBody>
      </p:sp>
    </p:spTree>
    <p:extLst>
      <p:ext uri="{BB962C8B-B14F-4D97-AF65-F5344CB8AC3E}">
        <p14:creationId xmlns:p14="http://schemas.microsoft.com/office/powerpoint/2010/main" val="26797259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2" name="TextBox 1"/>
          <p:cNvSpPr txBox="1"/>
          <p:nvPr/>
        </p:nvSpPr>
        <p:spPr>
          <a:xfrm>
            <a:off x="4879909" y="578498"/>
            <a:ext cx="1922107" cy="523220"/>
          </a:xfrm>
          <a:prstGeom prst="rect">
            <a:avLst/>
          </a:prstGeom>
          <a:noFill/>
        </p:spPr>
        <p:txBody>
          <a:bodyPr wrap="square" rtlCol="0">
            <a:spAutoFit/>
          </a:bodyPr>
          <a:lstStyle/>
          <a:p>
            <a:r>
              <a:rPr lang="en-GB" sz="2800" dirty="0">
                <a:solidFill>
                  <a:schemeClr val="bg1"/>
                </a:solidFill>
              </a:rPr>
              <a:t>Our Topics</a:t>
            </a:r>
          </a:p>
        </p:txBody>
      </p:sp>
      <p:sp>
        <p:nvSpPr>
          <p:cNvPr id="3" name="Rectangle 2"/>
          <p:cNvSpPr/>
          <p:nvPr/>
        </p:nvSpPr>
        <p:spPr>
          <a:xfrm>
            <a:off x="242594" y="1182584"/>
            <a:ext cx="11374017" cy="5262979"/>
          </a:xfrm>
          <a:prstGeom prst="rect">
            <a:avLst/>
          </a:prstGeom>
        </p:spPr>
        <p:txBody>
          <a:bodyPr wrap="square">
            <a:spAutoFit/>
          </a:bodyPr>
          <a:lstStyle/>
          <a:p>
            <a:pPr>
              <a:buFont typeface="Arial" panose="020B0604020202020204" pitchFamily="34" charset="0"/>
              <a:buChar char="•"/>
              <a:defRPr/>
            </a:pPr>
            <a:r>
              <a:rPr lang="en-GB" altLang="en-US" sz="2800" u="sng" dirty="0">
                <a:solidFill>
                  <a:schemeClr val="bg1"/>
                </a:solidFill>
                <a:latin typeface="Calibri" panose="020F0502020204030204" pitchFamily="34" charset="0"/>
                <a:cs typeface="Calibri" panose="020F0502020204030204" pitchFamily="34" charset="0"/>
              </a:rPr>
              <a:t>Autumn 1</a:t>
            </a:r>
          </a:p>
          <a:p>
            <a:pPr>
              <a:defRPr/>
            </a:pPr>
            <a:r>
              <a:rPr lang="en-GB" altLang="en-US" sz="2800" dirty="0">
                <a:solidFill>
                  <a:schemeClr val="bg1"/>
                </a:solidFill>
                <a:latin typeface="Calibri" panose="020F0502020204030204" pitchFamily="34" charset="0"/>
                <a:cs typeface="Calibri" panose="020F0502020204030204" pitchFamily="34" charset="0"/>
              </a:rPr>
              <a:t>Jet into Year 5 – The Maya, Gatwick</a:t>
            </a:r>
          </a:p>
          <a:p>
            <a:pPr>
              <a:buFont typeface="Arial" panose="020B0604020202020204" pitchFamily="34" charset="0"/>
              <a:buChar char="•"/>
              <a:defRPr/>
            </a:pPr>
            <a:r>
              <a:rPr lang="en-GB" altLang="en-US" sz="2800" u="sng" dirty="0">
                <a:solidFill>
                  <a:schemeClr val="bg1"/>
                </a:solidFill>
                <a:latin typeface="Calibri" panose="020F0502020204030204" pitchFamily="34" charset="0"/>
                <a:cs typeface="Calibri" panose="020F0502020204030204" pitchFamily="34" charset="0"/>
              </a:rPr>
              <a:t>Autumn 2 </a:t>
            </a:r>
          </a:p>
          <a:p>
            <a:pPr>
              <a:defRPr/>
            </a:pPr>
            <a:r>
              <a:rPr lang="en-GB" altLang="en-US" sz="2800" dirty="0">
                <a:solidFill>
                  <a:schemeClr val="bg1"/>
                </a:solidFill>
                <a:latin typeface="Calibri" panose="020F0502020204030204" pitchFamily="34" charset="0"/>
                <a:cs typeface="Calibri" panose="020F0502020204030204" pitchFamily="34" charset="0"/>
              </a:rPr>
              <a:t>Jet into Year 5 – Forces, Local physical and human geography</a:t>
            </a:r>
          </a:p>
          <a:p>
            <a:pPr>
              <a:buFont typeface="Arial" panose="020B0604020202020204" pitchFamily="34" charset="0"/>
              <a:buChar char="•"/>
              <a:defRPr/>
            </a:pPr>
            <a:r>
              <a:rPr lang="en-GB" altLang="en-US" sz="2800" u="sng" dirty="0">
                <a:solidFill>
                  <a:schemeClr val="bg1"/>
                </a:solidFill>
                <a:latin typeface="Calibri" panose="020F0502020204030204" pitchFamily="34" charset="0"/>
                <a:cs typeface="Calibri" panose="020F0502020204030204" pitchFamily="34" charset="0"/>
              </a:rPr>
              <a:t>Spring 1</a:t>
            </a:r>
          </a:p>
          <a:p>
            <a:pPr>
              <a:defRPr/>
            </a:pPr>
            <a:r>
              <a:rPr lang="en-GB" altLang="en-US" sz="2800" dirty="0">
                <a:solidFill>
                  <a:schemeClr val="bg1"/>
                </a:solidFill>
                <a:latin typeface="Calibri" panose="020F0502020204030204" pitchFamily="34" charset="0"/>
                <a:cs typeface="Calibri" panose="020F0502020204030204" pitchFamily="34" charset="0"/>
              </a:rPr>
              <a:t>Earth and Beyond – Space</a:t>
            </a:r>
          </a:p>
          <a:p>
            <a:pPr>
              <a:buFont typeface="Arial" panose="020B0604020202020204" pitchFamily="34" charset="0"/>
              <a:buChar char="•"/>
              <a:defRPr/>
            </a:pPr>
            <a:r>
              <a:rPr lang="en-GB" altLang="en-US" sz="2800" u="sng" dirty="0">
                <a:solidFill>
                  <a:schemeClr val="bg1"/>
                </a:solidFill>
                <a:latin typeface="Calibri" panose="020F0502020204030204" pitchFamily="34" charset="0"/>
                <a:cs typeface="Calibri" panose="020F0502020204030204" pitchFamily="34" charset="0"/>
              </a:rPr>
              <a:t>Spring 2</a:t>
            </a:r>
          </a:p>
          <a:p>
            <a:pPr>
              <a:defRPr/>
            </a:pPr>
            <a:r>
              <a:rPr lang="en-GB" altLang="en-US" sz="2800" dirty="0">
                <a:solidFill>
                  <a:schemeClr val="bg1"/>
                </a:solidFill>
                <a:latin typeface="Calibri" panose="020F0502020204030204" pitchFamily="34" charset="0"/>
                <a:cs typeface="Calibri" panose="020F0502020204030204" pitchFamily="34" charset="0"/>
              </a:rPr>
              <a:t>Earth and Beyond -  Earth, Tropics and Time Zones. DT – Moving Toys </a:t>
            </a:r>
          </a:p>
          <a:p>
            <a:pPr>
              <a:buFont typeface="Arial" panose="020B0604020202020204" pitchFamily="34" charset="0"/>
              <a:buChar char="•"/>
              <a:defRPr/>
            </a:pPr>
            <a:r>
              <a:rPr lang="en-GB" altLang="en-US" sz="2800" u="sng" dirty="0">
                <a:solidFill>
                  <a:schemeClr val="bg1"/>
                </a:solidFill>
                <a:latin typeface="Calibri" panose="020F0502020204030204" pitchFamily="34" charset="0"/>
                <a:cs typeface="Calibri" panose="020F0502020204030204" pitchFamily="34" charset="0"/>
              </a:rPr>
              <a:t>Summer 1 </a:t>
            </a:r>
          </a:p>
          <a:p>
            <a:pPr>
              <a:defRPr/>
            </a:pPr>
            <a:r>
              <a:rPr lang="en-GB" altLang="en-US" sz="2800" dirty="0">
                <a:solidFill>
                  <a:schemeClr val="bg1"/>
                </a:solidFill>
                <a:latin typeface="Calibri" panose="020F0502020204030204" pitchFamily="34" charset="0"/>
                <a:cs typeface="Calibri" panose="020F0502020204030204" pitchFamily="34" charset="0"/>
              </a:rPr>
              <a:t>The Circle of Life – Life Cycles, Human Life Cycles</a:t>
            </a:r>
            <a:endParaRPr lang="en-GB" altLang="en-US" sz="2800" u="sng" dirty="0">
              <a:solidFill>
                <a:schemeClr val="bg1"/>
              </a:solidFill>
              <a:latin typeface="Calibri" panose="020F0502020204030204" pitchFamily="34" charset="0"/>
              <a:cs typeface="Calibri" panose="020F0502020204030204" pitchFamily="34" charset="0"/>
            </a:endParaRPr>
          </a:p>
          <a:p>
            <a:pPr>
              <a:buFont typeface="Arial" panose="020B0604020202020204" pitchFamily="34" charset="0"/>
              <a:buChar char="•"/>
              <a:defRPr/>
            </a:pPr>
            <a:r>
              <a:rPr lang="en-GB" altLang="en-US" sz="2800" u="sng" dirty="0">
                <a:solidFill>
                  <a:schemeClr val="bg1"/>
                </a:solidFill>
                <a:latin typeface="Calibri" panose="020F0502020204030204" pitchFamily="34" charset="0"/>
                <a:cs typeface="Calibri" panose="020F0502020204030204" pitchFamily="34" charset="0"/>
              </a:rPr>
              <a:t>Summer 2</a:t>
            </a:r>
          </a:p>
          <a:p>
            <a:pPr>
              <a:defRPr/>
            </a:pPr>
            <a:r>
              <a:rPr lang="en-GB" altLang="en-US" sz="2800" dirty="0">
                <a:solidFill>
                  <a:schemeClr val="bg1"/>
                </a:solidFill>
                <a:latin typeface="Calibri" panose="020F0502020204030204" pitchFamily="34" charset="0"/>
                <a:cs typeface="Calibri" panose="020F0502020204030204" pitchFamily="34" charset="0"/>
              </a:rPr>
              <a:t>Hasta </a:t>
            </a:r>
            <a:r>
              <a:rPr lang="en-GB" altLang="en-US" sz="2800" dirty="0" err="1">
                <a:solidFill>
                  <a:schemeClr val="bg1"/>
                </a:solidFill>
                <a:latin typeface="Calibri" panose="020F0502020204030204" pitchFamily="34" charset="0"/>
                <a:cs typeface="Calibri" panose="020F0502020204030204" pitchFamily="34" charset="0"/>
              </a:rPr>
              <a:t>Luego</a:t>
            </a:r>
            <a:r>
              <a:rPr lang="en-GB" altLang="en-US" sz="2800" dirty="0">
                <a:solidFill>
                  <a:schemeClr val="bg1"/>
                </a:solidFill>
                <a:latin typeface="Calibri" panose="020F0502020204030204" pitchFamily="34" charset="0"/>
                <a:cs typeface="Calibri" panose="020F0502020204030204" pitchFamily="34" charset="0"/>
              </a:rPr>
              <a:t> Year 5 – North and South America, Materials</a:t>
            </a:r>
            <a:endParaRPr lang="en-GB" altLang="en-US" sz="2800" u="sng" dirty="0">
              <a:solidFill>
                <a:schemeClr val="bg1"/>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418934845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2" name="TextBox 1"/>
          <p:cNvSpPr txBox="1"/>
          <p:nvPr/>
        </p:nvSpPr>
        <p:spPr>
          <a:xfrm>
            <a:off x="4502017" y="183502"/>
            <a:ext cx="2677887" cy="523220"/>
          </a:xfrm>
          <a:prstGeom prst="rect">
            <a:avLst/>
          </a:prstGeom>
          <a:noFill/>
        </p:spPr>
        <p:txBody>
          <a:bodyPr wrap="square" rtlCol="0">
            <a:spAutoFit/>
          </a:bodyPr>
          <a:lstStyle/>
          <a:p>
            <a:r>
              <a:rPr lang="en-GB" sz="2800" dirty="0">
                <a:solidFill>
                  <a:schemeClr val="bg1"/>
                </a:solidFill>
              </a:rPr>
              <a:t>Home Learning</a:t>
            </a:r>
          </a:p>
        </p:txBody>
      </p:sp>
      <p:sp>
        <p:nvSpPr>
          <p:cNvPr id="3" name="Rectangle 2"/>
          <p:cNvSpPr/>
          <p:nvPr/>
        </p:nvSpPr>
        <p:spPr>
          <a:xfrm>
            <a:off x="153953" y="706722"/>
            <a:ext cx="11374017" cy="5693866"/>
          </a:xfrm>
          <a:prstGeom prst="rect">
            <a:avLst/>
          </a:prstGeom>
        </p:spPr>
        <p:txBody>
          <a:bodyPr wrap="square">
            <a:spAutoFit/>
          </a:bodyPr>
          <a:lstStyle/>
          <a:p>
            <a:pPr>
              <a:spcBef>
                <a:spcPct val="0"/>
              </a:spcBef>
              <a:buClrTx/>
              <a:buSzTx/>
              <a:buFontTx/>
              <a:buNone/>
            </a:pPr>
            <a:endParaRPr lang="en-GB" altLang="en-US" sz="2800" dirty="0">
              <a:latin typeface="Calibri" panose="020F0502020204030204" pitchFamily="34" charset="0"/>
              <a:cs typeface="Calibri" panose="020F0502020204030204" pitchFamily="34" charset="0"/>
            </a:endParaRPr>
          </a:p>
          <a:p>
            <a:pPr algn="just">
              <a:spcBef>
                <a:spcPct val="0"/>
              </a:spcBef>
              <a:buClrTx/>
              <a:buSzTx/>
              <a:buFontTx/>
              <a:buNone/>
            </a:pPr>
            <a:r>
              <a:rPr lang="en-GB" altLang="en-US" sz="2400" dirty="0">
                <a:solidFill>
                  <a:schemeClr val="bg1"/>
                </a:solidFill>
                <a:latin typeface="Calibri" panose="020F0502020204030204" pitchFamily="34" charset="0"/>
                <a:cs typeface="Calibri" panose="020F0502020204030204" pitchFamily="34" charset="0"/>
              </a:rPr>
              <a:t>Daily reading with an adult for 20 minutes (5 x per week).  </a:t>
            </a:r>
          </a:p>
          <a:p>
            <a:pPr algn="just">
              <a:spcBef>
                <a:spcPct val="0"/>
              </a:spcBef>
              <a:buClrTx/>
              <a:buSzTx/>
              <a:buFontTx/>
              <a:buNone/>
            </a:pPr>
            <a:endParaRPr lang="en-GB" altLang="en-US" sz="2400" dirty="0">
              <a:solidFill>
                <a:schemeClr val="bg1"/>
              </a:solidFill>
              <a:latin typeface="Calibri" panose="020F0502020204030204" pitchFamily="34" charset="0"/>
              <a:cs typeface="Calibri" panose="020F0502020204030204" pitchFamily="34" charset="0"/>
            </a:endParaRPr>
          </a:p>
          <a:p>
            <a:pPr algn="just">
              <a:spcBef>
                <a:spcPct val="0"/>
              </a:spcBef>
              <a:buClrTx/>
              <a:buSzTx/>
              <a:buFontTx/>
              <a:buNone/>
            </a:pPr>
            <a:r>
              <a:rPr lang="en-GB" altLang="en-US" sz="2400" dirty="0">
                <a:solidFill>
                  <a:schemeClr val="bg1"/>
                </a:solidFill>
                <a:latin typeface="Calibri" panose="020F0502020204030204" pitchFamily="34" charset="0"/>
                <a:cs typeface="Calibri" panose="020F0502020204030204" pitchFamily="34" charset="0"/>
              </a:rPr>
              <a:t>Completing a set number of Times Tables Rock Stars sessions - Logins will stay the same and the App can be accessed through ‘Google Play’ or the ‘App Store’.  You can also access Times Tables Rock Stars through your web browser. 15 minutes every week.</a:t>
            </a:r>
          </a:p>
          <a:p>
            <a:pPr algn="just">
              <a:spcBef>
                <a:spcPct val="0"/>
              </a:spcBef>
              <a:buClrTx/>
              <a:buSzTx/>
              <a:buFontTx/>
              <a:buNone/>
            </a:pPr>
            <a:endParaRPr lang="en-GB" altLang="en-US" sz="2400" dirty="0">
              <a:solidFill>
                <a:schemeClr val="bg1"/>
              </a:solidFill>
              <a:latin typeface="Calibri" panose="020F0502020204030204" pitchFamily="34" charset="0"/>
              <a:cs typeface="Calibri" panose="020F0502020204030204" pitchFamily="34" charset="0"/>
            </a:endParaRPr>
          </a:p>
          <a:p>
            <a:pPr algn="just">
              <a:spcBef>
                <a:spcPct val="0"/>
              </a:spcBef>
              <a:buClrTx/>
              <a:buSzTx/>
              <a:buFontTx/>
              <a:buNone/>
            </a:pPr>
            <a:r>
              <a:rPr lang="en-GB" altLang="en-US" sz="2400" dirty="0">
                <a:solidFill>
                  <a:schemeClr val="bg1"/>
                </a:solidFill>
                <a:latin typeface="Calibri" panose="020F0502020204030204" pitchFamily="34" charset="0"/>
                <a:cs typeface="Calibri" panose="020F0502020204030204" pitchFamily="34" charset="0"/>
              </a:rPr>
              <a:t>Spellings - Children will be set spellings weekly and should practise these on one page of their spelling book. They will be tested on their spellings on a Friday.  </a:t>
            </a:r>
          </a:p>
          <a:p>
            <a:pPr algn="just">
              <a:spcBef>
                <a:spcPct val="0"/>
              </a:spcBef>
              <a:buClrTx/>
              <a:buSzTx/>
              <a:buFontTx/>
              <a:buNone/>
            </a:pPr>
            <a:endParaRPr lang="en-GB" altLang="en-US" sz="2400" dirty="0">
              <a:solidFill>
                <a:schemeClr val="bg1"/>
              </a:solidFill>
              <a:latin typeface="Calibri" panose="020F0502020204030204" pitchFamily="34" charset="0"/>
              <a:cs typeface="Calibri" panose="020F0502020204030204" pitchFamily="34" charset="0"/>
            </a:endParaRPr>
          </a:p>
          <a:p>
            <a:pPr algn="just">
              <a:spcBef>
                <a:spcPct val="0"/>
              </a:spcBef>
              <a:buClrTx/>
              <a:buSzTx/>
              <a:buFont typeface="Wingdings" panose="05000000000000000000" pitchFamily="2" charset="2"/>
              <a:buNone/>
            </a:pPr>
            <a:r>
              <a:rPr lang="en-GB" altLang="en-US" sz="2400" dirty="0">
                <a:solidFill>
                  <a:schemeClr val="bg1"/>
                </a:solidFill>
                <a:latin typeface="Calibri" panose="020F0502020204030204" pitchFamily="34" charset="0"/>
                <a:cs typeface="Calibri" panose="020F0502020204030204" pitchFamily="34" charset="0"/>
              </a:rPr>
              <a:t>Termly Homework – The children will be given a home learning grid with a number of different activities across a range of different topics.  Children can choose which activities they want to complete and how they will evidence what they have done.  Children will bring in their completed homework journals for the term to the home learning  celebration in the last week of term. </a:t>
            </a:r>
          </a:p>
        </p:txBody>
      </p:sp>
    </p:spTree>
    <p:extLst>
      <p:ext uri="{BB962C8B-B14F-4D97-AF65-F5344CB8AC3E}">
        <p14:creationId xmlns:p14="http://schemas.microsoft.com/office/powerpoint/2010/main" val="209170608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2" name="TextBox 1"/>
          <p:cNvSpPr txBox="1"/>
          <p:nvPr/>
        </p:nvSpPr>
        <p:spPr>
          <a:xfrm>
            <a:off x="4502017" y="183502"/>
            <a:ext cx="2677887" cy="523220"/>
          </a:xfrm>
          <a:prstGeom prst="rect">
            <a:avLst/>
          </a:prstGeom>
          <a:noFill/>
        </p:spPr>
        <p:txBody>
          <a:bodyPr wrap="square" rtlCol="0">
            <a:spAutoFit/>
          </a:bodyPr>
          <a:lstStyle/>
          <a:p>
            <a:r>
              <a:rPr lang="en-GB" sz="2800" dirty="0">
                <a:solidFill>
                  <a:schemeClr val="bg1"/>
                </a:solidFill>
              </a:rPr>
              <a:t>Communication</a:t>
            </a:r>
          </a:p>
        </p:txBody>
      </p:sp>
      <p:sp>
        <p:nvSpPr>
          <p:cNvPr id="3" name="Rectangle 2"/>
          <p:cNvSpPr/>
          <p:nvPr/>
        </p:nvSpPr>
        <p:spPr>
          <a:xfrm>
            <a:off x="153953" y="706722"/>
            <a:ext cx="11374017" cy="5410712"/>
          </a:xfrm>
          <a:prstGeom prst="rect">
            <a:avLst/>
          </a:prstGeom>
        </p:spPr>
        <p:txBody>
          <a:bodyPr wrap="square">
            <a:spAutoFit/>
          </a:bodyPr>
          <a:lstStyle/>
          <a:p>
            <a:pPr algn="just">
              <a:lnSpc>
                <a:spcPct val="90000"/>
              </a:lnSpc>
              <a:defRPr/>
            </a:pPr>
            <a:r>
              <a:rPr lang="en-GB" altLang="en-US" sz="2400" dirty="0">
                <a:solidFill>
                  <a:schemeClr val="bg1"/>
                </a:solidFill>
                <a:latin typeface="Calibri" panose="020F0502020204030204" pitchFamily="34" charset="0"/>
                <a:cs typeface="Calibri" panose="020F0502020204030204" pitchFamily="34" charset="0"/>
              </a:rPr>
              <a:t>At </a:t>
            </a:r>
            <a:r>
              <a:rPr lang="en-GB" altLang="en-US" sz="2400" dirty="0" err="1">
                <a:solidFill>
                  <a:schemeClr val="bg1"/>
                </a:solidFill>
                <a:latin typeface="Calibri" panose="020F0502020204030204" pitchFamily="34" charset="0"/>
                <a:cs typeface="Calibri" panose="020F0502020204030204" pitchFamily="34" charset="0"/>
              </a:rPr>
              <a:t>Yattendon</a:t>
            </a:r>
            <a:r>
              <a:rPr lang="en-GB" altLang="en-US" sz="2400" dirty="0">
                <a:solidFill>
                  <a:schemeClr val="bg1"/>
                </a:solidFill>
                <a:latin typeface="Calibri" panose="020F0502020204030204" pitchFamily="34" charset="0"/>
                <a:cs typeface="Calibri" panose="020F0502020204030204" pitchFamily="34" charset="0"/>
              </a:rPr>
              <a:t>, we strive to build a strong teacher-parent relationship. Despite the challenges that we currently face, we welcome any parents that would like to come and support children in the classroom or listen to readers.  Please use the class email addresses to let us know if you would like to help.</a:t>
            </a:r>
          </a:p>
          <a:p>
            <a:pPr>
              <a:lnSpc>
                <a:spcPct val="90000"/>
              </a:lnSpc>
              <a:defRPr/>
            </a:pPr>
            <a:endParaRPr lang="en-GB" altLang="en-US" sz="2400" b="1" dirty="0">
              <a:solidFill>
                <a:schemeClr val="bg1"/>
              </a:solidFill>
              <a:latin typeface="Calibri" panose="020F0502020204030204" pitchFamily="34" charset="0"/>
              <a:cs typeface="Calibri" panose="020F0502020204030204" pitchFamily="34" charset="0"/>
            </a:endParaRPr>
          </a:p>
          <a:p>
            <a:pPr>
              <a:lnSpc>
                <a:spcPct val="90000"/>
              </a:lnSpc>
              <a:defRPr/>
            </a:pPr>
            <a:r>
              <a:rPr lang="en-GB" altLang="en-US" sz="2400" b="1" dirty="0">
                <a:solidFill>
                  <a:schemeClr val="bg1"/>
                </a:solidFill>
                <a:latin typeface="Calibri" panose="020F0502020204030204" pitchFamily="34" charset="0"/>
                <a:cs typeface="Calibri" panose="020F0502020204030204" pitchFamily="34" charset="0"/>
              </a:rPr>
              <a:t>Mrs Connor </a:t>
            </a:r>
            <a:r>
              <a:rPr lang="en-GB" altLang="en-US" sz="2400" dirty="0">
                <a:solidFill>
                  <a:schemeClr val="bg1"/>
                </a:solidFill>
                <a:latin typeface="Calibri" panose="020F0502020204030204" pitchFamily="34" charset="0"/>
                <a:cs typeface="Calibri" panose="020F0502020204030204" pitchFamily="34" charset="0"/>
              </a:rPr>
              <a:t>– </a:t>
            </a:r>
            <a:r>
              <a:rPr lang="en-GB" altLang="en-US" sz="2400" dirty="0">
                <a:solidFill>
                  <a:schemeClr val="bg1"/>
                </a:solidFill>
                <a:latin typeface="Calibri" panose="020F0502020204030204" pitchFamily="34" charset="0"/>
                <a:cs typeface="Calibri" panose="020F0502020204030204" pitchFamily="34" charset="0"/>
                <a:hlinkClick r:id="rId2"/>
              </a:rPr>
              <a:t>class5c@yattendon.surrey.sch.uk</a:t>
            </a:r>
            <a:endParaRPr lang="en-GB" altLang="en-US" sz="2400" dirty="0">
              <a:solidFill>
                <a:schemeClr val="bg1"/>
              </a:solidFill>
              <a:latin typeface="Calibri" panose="020F0502020204030204" pitchFamily="34" charset="0"/>
              <a:cs typeface="Calibri" panose="020F0502020204030204" pitchFamily="34" charset="0"/>
            </a:endParaRPr>
          </a:p>
          <a:p>
            <a:pPr>
              <a:lnSpc>
                <a:spcPct val="90000"/>
              </a:lnSpc>
              <a:defRPr/>
            </a:pPr>
            <a:r>
              <a:rPr lang="en-GB" altLang="en-US" sz="2400" b="1" dirty="0">
                <a:solidFill>
                  <a:schemeClr val="bg1"/>
                </a:solidFill>
                <a:latin typeface="Calibri" panose="020F0502020204030204" pitchFamily="34" charset="0"/>
                <a:cs typeface="Calibri" panose="020F0502020204030204" pitchFamily="34" charset="0"/>
              </a:rPr>
              <a:t>Mrs </a:t>
            </a:r>
            <a:r>
              <a:rPr lang="en-GB" altLang="en-US" sz="2400" b="1" dirty="0" err="1">
                <a:solidFill>
                  <a:schemeClr val="bg1"/>
                </a:solidFill>
                <a:latin typeface="Calibri" panose="020F0502020204030204" pitchFamily="34" charset="0"/>
                <a:cs typeface="Calibri" panose="020F0502020204030204" pitchFamily="34" charset="0"/>
              </a:rPr>
              <a:t>Sheargold</a:t>
            </a:r>
            <a:r>
              <a:rPr lang="en-GB" altLang="en-US" sz="2400" b="1" dirty="0">
                <a:solidFill>
                  <a:schemeClr val="bg1"/>
                </a:solidFill>
                <a:latin typeface="Calibri" panose="020F0502020204030204" pitchFamily="34" charset="0"/>
                <a:cs typeface="Calibri" panose="020F0502020204030204" pitchFamily="34" charset="0"/>
              </a:rPr>
              <a:t>-Jones </a:t>
            </a:r>
            <a:r>
              <a:rPr lang="en-GB" altLang="en-US" sz="2400" dirty="0">
                <a:solidFill>
                  <a:schemeClr val="bg1"/>
                </a:solidFill>
                <a:latin typeface="Calibri" panose="020F0502020204030204" pitchFamily="34" charset="0"/>
                <a:cs typeface="Calibri" panose="020F0502020204030204" pitchFamily="34" charset="0"/>
              </a:rPr>
              <a:t>- </a:t>
            </a:r>
            <a:r>
              <a:rPr lang="en-GB" altLang="en-US" sz="2400" dirty="0">
                <a:solidFill>
                  <a:schemeClr val="bg1"/>
                </a:solidFill>
                <a:latin typeface="Calibri" panose="020F0502020204030204" pitchFamily="34" charset="0"/>
                <a:cs typeface="Calibri" panose="020F0502020204030204" pitchFamily="34" charset="0"/>
                <a:hlinkClick r:id="rId3"/>
              </a:rPr>
              <a:t>class5s@yattendon.surrey.sch.uk</a:t>
            </a:r>
            <a:endParaRPr lang="en-GB" altLang="en-US" sz="2400" dirty="0">
              <a:solidFill>
                <a:schemeClr val="bg1"/>
              </a:solidFill>
              <a:latin typeface="Calibri" panose="020F0502020204030204" pitchFamily="34" charset="0"/>
              <a:cs typeface="Calibri" panose="020F0502020204030204" pitchFamily="34" charset="0"/>
            </a:endParaRPr>
          </a:p>
          <a:p>
            <a:pPr>
              <a:lnSpc>
                <a:spcPct val="90000"/>
              </a:lnSpc>
              <a:defRPr/>
            </a:pPr>
            <a:r>
              <a:rPr lang="en-GB" altLang="en-US" sz="2400" b="1" dirty="0">
                <a:solidFill>
                  <a:schemeClr val="bg1"/>
                </a:solidFill>
                <a:latin typeface="Calibri" panose="020F0502020204030204" pitchFamily="34" charset="0"/>
                <a:cs typeface="Calibri" panose="020F0502020204030204" pitchFamily="34" charset="0"/>
              </a:rPr>
              <a:t>Mr Doran </a:t>
            </a:r>
            <a:r>
              <a:rPr lang="en-GB" altLang="en-US" sz="2400" dirty="0">
                <a:solidFill>
                  <a:schemeClr val="bg1"/>
                </a:solidFill>
                <a:latin typeface="Calibri" panose="020F0502020204030204" pitchFamily="34" charset="0"/>
                <a:cs typeface="Calibri" panose="020F0502020204030204" pitchFamily="34" charset="0"/>
              </a:rPr>
              <a:t>– </a:t>
            </a:r>
            <a:r>
              <a:rPr lang="en-GB" altLang="en-US" sz="2400" dirty="0">
                <a:solidFill>
                  <a:schemeClr val="bg1"/>
                </a:solidFill>
                <a:latin typeface="Calibri" panose="020F0502020204030204" pitchFamily="34" charset="0"/>
                <a:cs typeface="Calibri" panose="020F0502020204030204" pitchFamily="34" charset="0"/>
                <a:hlinkClick r:id="rId4"/>
              </a:rPr>
              <a:t>class5d@yattendon.surrey.sch.uk</a:t>
            </a:r>
            <a:endParaRPr lang="en-GB" altLang="en-US" sz="2400" dirty="0">
              <a:solidFill>
                <a:schemeClr val="bg1"/>
              </a:solidFill>
              <a:latin typeface="Calibri" panose="020F0502020204030204" pitchFamily="34" charset="0"/>
              <a:cs typeface="Calibri" panose="020F0502020204030204" pitchFamily="34" charset="0"/>
            </a:endParaRPr>
          </a:p>
          <a:p>
            <a:pPr>
              <a:lnSpc>
                <a:spcPct val="90000"/>
              </a:lnSpc>
              <a:defRPr/>
            </a:pPr>
            <a:endParaRPr lang="en-GB" altLang="en-US" sz="2400" dirty="0">
              <a:solidFill>
                <a:schemeClr val="bg1"/>
              </a:solidFill>
              <a:latin typeface="Calibri" panose="020F0502020204030204" pitchFamily="34" charset="0"/>
              <a:cs typeface="Calibri" panose="020F0502020204030204" pitchFamily="34" charset="0"/>
            </a:endParaRPr>
          </a:p>
          <a:p>
            <a:pPr>
              <a:lnSpc>
                <a:spcPct val="90000"/>
              </a:lnSpc>
              <a:defRPr/>
            </a:pPr>
            <a:endParaRPr lang="en-GB" altLang="en-US" sz="2400" dirty="0">
              <a:solidFill>
                <a:schemeClr val="bg1"/>
              </a:solidFill>
              <a:latin typeface="Calibri" panose="020F0502020204030204" pitchFamily="34" charset="0"/>
              <a:cs typeface="Calibri" panose="020F0502020204030204" pitchFamily="34" charset="0"/>
            </a:endParaRPr>
          </a:p>
          <a:p>
            <a:pPr algn="just">
              <a:lnSpc>
                <a:spcPct val="90000"/>
              </a:lnSpc>
              <a:defRPr/>
            </a:pPr>
            <a:r>
              <a:rPr lang="en-GB" altLang="en-US" sz="2400" dirty="0">
                <a:solidFill>
                  <a:schemeClr val="bg1"/>
                </a:solidFill>
                <a:latin typeface="Calibri" panose="020F0502020204030204" pitchFamily="34" charset="0"/>
                <a:cs typeface="Calibri" panose="020F0502020204030204" pitchFamily="34" charset="0"/>
              </a:rPr>
              <a:t>If you have any concerns please do not hesitate to contact us. If you need an appointment to see us, please speak to the office or put a note in the Reading Record Book – please ask your child to flag these to us.</a:t>
            </a:r>
          </a:p>
          <a:p>
            <a:pPr algn="just">
              <a:lnSpc>
                <a:spcPct val="90000"/>
              </a:lnSpc>
              <a:defRPr/>
            </a:pPr>
            <a:endParaRPr lang="en-GB" altLang="en-US" sz="2400" dirty="0">
              <a:solidFill>
                <a:schemeClr val="bg1"/>
              </a:solidFill>
              <a:latin typeface="Calibri" panose="020F0502020204030204" pitchFamily="34" charset="0"/>
              <a:cs typeface="Calibri" panose="020F0502020204030204" pitchFamily="34" charset="0"/>
            </a:endParaRPr>
          </a:p>
          <a:p>
            <a:pPr algn="just">
              <a:lnSpc>
                <a:spcPct val="90000"/>
              </a:lnSpc>
              <a:defRPr/>
            </a:pPr>
            <a:r>
              <a:rPr lang="en-GB" altLang="en-US" sz="2400" dirty="0">
                <a:solidFill>
                  <a:schemeClr val="bg1"/>
                </a:solidFill>
                <a:latin typeface="Calibri" panose="020F0502020204030204" pitchFamily="34" charset="0"/>
                <a:cs typeface="Calibri" panose="020F0502020204030204" pitchFamily="34" charset="0"/>
              </a:rPr>
              <a:t>If you cannot get into school, please contact us via a letter, </a:t>
            </a:r>
            <a:r>
              <a:rPr lang="en-GB" altLang="en-US" sz="2400" dirty="0" err="1">
                <a:solidFill>
                  <a:schemeClr val="bg1"/>
                </a:solidFill>
                <a:latin typeface="Calibri" panose="020F0502020204030204" pitchFamily="34" charset="0"/>
                <a:cs typeface="Calibri" panose="020F0502020204030204" pitchFamily="34" charset="0"/>
              </a:rPr>
              <a:t>Arbor</a:t>
            </a:r>
            <a:r>
              <a:rPr lang="en-GB" altLang="en-US" sz="2400" dirty="0">
                <a:solidFill>
                  <a:schemeClr val="bg1"/>
                </a:solidFill>
                <a:latin typeface="Calibri" panose="020F0502020204030204" pitchFamily="34" charset="0"/>
                <a:cs typeface="Calibri" panose="020F0502020204030204" pitchFamily="34" charset="0"/>
              </a:rPr>
              <a:t> or again write a note in your child’s Reading Record Book.</a:t>
            </a:r>
          </a:p>
        </p:txBody>
      </p:sp>
    </p:spTree>
    <p:extLst>
      <p:ext uri="{BB962C8B-B14F-4D97-AF65-F5344CB8AC3E}">
        <p14:creationId xmlns:p14="http://schemas.microsoft.com/office/powerpoint/2010/main" val="103086303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2" name="TextBox 1"/>
          <p:cNvSpPr txBox="1"/>
          <p:nvPr/>
        </p:nvSpPr>
        <p:spPr>
          <a:xfrm>
            <a:off x="3858205" y="183502"/>
            <a:ext cx="4371395" cy="523220"/>
          </a:xfrm>
          <a:prstGeom prst="rect">
            <a:avLst/>
          </a:prstGeom>
          <a:noFill/>
        </p:spPr>
        <p:txBody>
          <a:bodyPr wrap="square" rtlCol="0">
            <a:spAutoFit/>
          </a:bodyPr>
          <a:lstStyle/>
          <a:p>
            <a:r>
              <a:rPr lang="en-GB" sz="2800" dirty="0">
                <a:solidFill>
                  <a:schemeClr val="bg1"/>
                </a:solidFill>
              </a:rPr>
              <a:t>Mobile Phone Agreement</a:t>
            </a:r>
          </a:p>
        </p:txBody>
      </p:sp>
      <p:pic>
        <p:nvPicPr>
          <p:cNvPr id="4"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104520" y="1087405"/>
            <a:ext cx="7878763" cy="5329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8900244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5" name="Title 1"/>
          <p:cNvSpPr>
            <a:spLocks noGrp="1"/>
          </p:cNvSpPr>
          <p:nvPr>
            <p:ph type="title"/>
          </p:nvPr>
        </p:nvSpPr>
        <p:spPr>
          <a:xfrm>
            <a:off x="1733000" y="510658"/>
            <a:ext cx="7772400" cy="1008063"/>
          </a:xfrm>
        </p:spPr>
        <p:txBody>
          <a:bodyPr>
            <a:normAutofit fontScale="90000"/>
          </a:bodyPr>
          <a:lstStyle/>
          <a:p>
            <a:pPr algn="ctr"/>
            <a:br>
              <a:rPr lang="en-GB" altLang="en-US" dirty="0">
                <a:latin typeface="Calibri" panose="020F0502020204030204" pitchFamily="34" charset="0"/>
                <a:sym typeface="Wingdings" panose="05000000000000000000" pitchFamily="2" charset="2"/>
              </a:rPr>
            </a:br>
            <a:r>
              <a:rPr lang="en-GB" altLang="en-US" dirty="0">
                <a:solidFill>
                  <a:schemeClr val="bg1"/>
                </a:solidFill>
                <a:latin typeface="Calibri" panose="020F0502020204030204" pitchFamily="34" charset="0"/>
                <a:sym typeface="Wingdings" panose="05000000000000000000" pitchFamily="2" charset="2"/>
              </a:rPr>
              <a:t>www.yattendon.org</a:t>
            </a:r>
            <a:br>
              <a:rPr lang="en-GB" altLang="en-US" dirty="0">
                <a:latin typeface="Calibri" panose="020F0502020204030204" pitchFamily="34" charset="0"/>
                <a:sym typeface="Wingdings" panose="05000000000000000000" pitchFamily="2" charset="2"/>
              </a:rPr>
            </a:br>
            <a:br>
              <a:rPr lang="en-GB" altLang="en-US" dirty="0">
                <a:latin typeface="Calibri" panose="020F0502020204030204" pitchFamily="34" charset="0"/>
                <a:sym typeface="Wingdings" panose="05000000000000000000" pitchFamily="2" charset="2"/>
              </a:rPr>
            </a:br>
            <a:r>
              <a:rPr lang="en-GB" altLang="en-US" dirty="0">
                <a:latin typeface="Calibri" panose="020F0502020204030204" pitchFamily="34" charset="0"/>
              </a:rPr>
              <a:t> </a:t>
            </a:r>
          </a:p>
        </p:txBody>
      </p:sp>
      <p:pic>
        <p:nvPicPr>
          <p:cNvPr id="3" name="Picture 2"/>
          <p:cNvPicPr>
            <a:picLocks noChangeAspect="1"/>
          </p:cNvPicPr>
          <p:nvPr/>
        </p:nvPicPr>
        <p:blipFill>
          <a:blip r:embed="rId2"/>
          <a:stretch>
            <a:fillRect/>
          </a:stretch>
        </p:blipFill>
        <p:spPr>
          <a:xfrm>
            <a:off x="261258" y="1171172"/>
            <a:ext cx="11671331" cy="5430012"/>
          </a:xfrm>
          <a:prstGeom prst="rect">
            <a:avLst/>
          </a:prstGeom>
        </p:spPr>
      </p:pic>
    </p:spTree>
    <p:extLst>
      <p:ext uri="{BB962C8B-B14F-4D97-AF65-F5344CB8AC3E}">
        <p14:creationId xmlns:p14="http://schemas.microsoft.com/office/powerpoint/2010/main" val="107812654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513</TotalTime>
  <Words>919</Words>
  <Application>Microsoft Office PowerPoint</Application>
  <PresentationFormat>Widescreen</PresentationFormat>
  <Paragraphs>93</Paragraphs>
  <Slides>11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11</vt:i4>
      </vt:variant>
    </vt:vector>
  </HeadingPairs>
  <TitlesOfParts>
    <vt:vector size="17" baseType="lpstr">
      <vt:lpstr>Arial</vt:lpstr>
      <vt:lpstr>Calibri</vt:lpstr>
      <vt:lpstr>Calibri Light</vt:lpstr>
      <vt:lpstr>Comic Sans MS</vt:lpstr>
      <vt:lpstr>Wingdings</vt:lpstr>
      <vt:lpstr>Office Theme</vt:lpstr>
      <vt:lpstr>Welcome to  Year 5</vt:lpstr>
      <vt:lpstr>Year 5 team</vt:lpstr>
      <vt:lpstr>Key Dates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www.yattendon.org   </vt:lpstr>
    </vt:vector>
  </TitlesOfParts>
  <Company>Yattendon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5</dc:title>
  <dc:creator>Harriet Connor</dc:creator>
  <cp:lastModifiedBy>Sara Mackelworth-Ives</cp:lastModifiedBy>
  <cp:revision>7</cp:revision>
  <dcterms:created xsi:type="dcterms:W3CDTF">2026-09-07T07:00:43Z</dcterms:created>
  <dcterms:modified xsi:type="dcterms:W3CDTF">2026-09-15T15:22:19Z</dcterms:modified>
</cp:coreProperties>
</file>